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doc" ContentType="application/msword"/>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54"/>
  </p:notesMasterIdLst>
  <p:handoutMasterIdLst>
    <p:handoutMasterId r:id="rId55"/>
  </p:handout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Lst>
  <p:sldSz cx="9144000" cy="6858000" type="screen4x3"/>
  <p:notesSz cx="7099300" cy="10234613"/>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8EC20E35-A176-4012-BC5E-935CFFF8708E}" styleName="Estil mitjà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Estil mitjà 3 - èmfasi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Estil mitjà 2 - èmfasi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3" d="100"/>
          <a:sy n="73" d="100"/>
        </p:scale>
        <p:origin x="-2004" y="-72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1860" y="-102"/>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es-ES" smtClean="0"/>
              <a:t>Taller evaluación de usabilidad de sistemas interactivos</a:t>
            </a:r>
            <a:endParaRPr lang="es-CO"/>
          </a:p>
        </p:txBody>
      </p:sp>
      <p:sp>
        <p:nvSpPr>
          <p:cNvPr id="3" name="2 Marcador de fecha"/>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r>
              <a:rPr lang="es-CO" smtClean="0"/>
              <a:t>16/06/2012</a:t>
            </a:r>
            <a:endParaRPr lang="es-CO"/>
          </a:p>
        </p:txBody>
      </p:sp>
      <p:sp>
        <p:nvSpPr>
          <p:cNvPr id="4" name="3 Marcador de pie de página"/>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s-CO" smtClean="0"/>
              <a:t>Técnicas de Prototipado</a:t>
            </a:r>
            <a:endParaRPr lang="es-CO"/>
          </a:p>
        </p:txBody>
      </p:sp>
      <p:sp>
        <p:nvSpPr>
          <p:cNvPr id="5" name="4 Marcador de número de diapositiva"/>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4FEC4394-1E82-4762-9376-2BF1116B6FC4}" type="slidenum">
              <a:rPr lang="es-CO" smtClean="0"/>
              <a:pPr/>
              <a:t>‹Nº›</a:t>
            </a:fld>
            <a:endParaRPr lang="es-CO"/>
          </a:p>
        </p:txBody>
      </p:sp>
    </p:spTree>
    <p:extLst>
      <p:ext uri="{BB962C8B-B14F-4D97-AF65-F5344CB8AC3E}">
        <p14:creationId xmlns:p14="http://schemas.microsoft.com/office/powerpoint/2010/main" xmlns="" val="10619971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es-ES" smtClean="0"/>
              <a:t>Taller evaluación de usabilidad de sistemas interactivos</a:t>
            </a:r>
            <a:endParaRPr lang="es-CO"/>
          </a:p>
        </p:txBody>
      </p:sp>
      <p:sp>
        <p:nvSpPr>
          <p:cNvPr id="3" name="2 Marcador de fecha"/>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r>
              <a:rPr lang="es-CO" smtClean="0"/>
              <a:t>16/06/2012</a:t>
            </a:r>
            <a:endParaRPr lang="es-CO"/>
          </a:p>
        </p:txBody>
      </p:sp>
      <p:sp>
        <p:nvSpPr>
          <p:cNvPr id="4" name="3 Marcador de imagen de diapositiva"/>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s-CO"/>
          </a:p>
        </p:txBody>
      </p:sp>
      <p:sp>
        <p:nvSpPr>
          <p:cNvPr id="5" name="4 Marcador de notas"/>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r>
              <a:rPr lang="es-CO" smtClean="0"/>
              <a:t>Técnicas de Prototipado</a:t>
            </a:r>
            <a:endParaRPr lang="es-CO"/>
          </a:p>
        </p:txBody>
      </p:sp>
      <p:sp>
        <p:nvSpPr>
          <p:cNvPr id="7" name="6 Marcador de número de diapositiva"/>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CF84C5E-C02C-433C-98EA-AA2E9785EA69}" type="slidenum">
              <a:rPr lang="es-CO" smtClean="0"/>
              <a:pPr/>
              <a:t>‹Nº›</a:t>
            </a:fld>
            <a:endParaRPr lang="es-CO"/>
          </a:p>
        </p:txBody>
      </p:sp>
    </p:spTree>
    <p:extLst>
      <p:ext uri="{BB962C8B-B14F-4D97-AF65-F5344CB8AC3E}">
        <p14:creationId xmlns:p14="http://schemas.microsoft.com/office/powerpoint/2010/main" xmlns="" val="3584179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CCF84C5E-C02C-433C-98EA-AA2E9785EA69}" type="slidenum">
              <a:rPr lang="es-CO" smtClean="0"/>
              <a:pPr/>
              <a:t>1</a:t>
            </a:fld>
            <a:endParaRPr lang="es-CO"/>
          </a:p>
        </p:txBody>
      </p:sp>
      <p:sp>
        <p:nvSpPr>
          <p:cNvPr id="5" name="Contenidor de data 4"/>
          <p:cNvSpPr>
            <a:spLocks noGrp="1"/>
          </p:cNvSpPr>
          <p:nvPr>
            <p:ph type="dt" idx="11"/>
          </p:nvPr>
        </p:nvSpPr>
        <p:spPr/>
        <p:txBody>
          <a:bodyPr/>
          <a:lstStyle/>
          <a:p>
            <a:r>
              <a:rPr lang="es-CO" smtClean="0"/>
              <a:t>16/06/2012</a:t>
            </a:r>
            <a:endParaRPr lang="es-CO"/>
          </a:p>
        </p:txBody>
      </p:sp>
      <p:sp>
        <p:nvSpPr>
          <p:cNvPr id="6" name="Contenidor de peu de pàgina 5"/>
          <p:cNvSpPr>
            <a:spLocks noGrp="1"/>
          </p:cNvSpPr>
          <p:nvPr>
            <p:ph type="ftr" sz="quarter" idx="12"/>
          </p:nvPr>
        </p:nvSpPr>
        <p:spPr/>
        <p:txBody>
          <a:bodyPr/>
          <a:lstStyle/>
          <a:p>
            <a:r>
              <a:rPr lang="es-CO" smtClean="0"/>
              <a:t>Técnicas de Prototipado</a:t>
            </a:r>
            <a:endParaRPr lang="es-CO"/>
          </a:p>
        </p:txBody>
      </p:sp>
      <p:sp>
        <p:nvSpPr>
          <p:cNvPr id="7" name="Contenidor de capçalera 6"/>
          <p:cNvSpPr>
            <a:spLocks noGrp="1"/>
          </p:cNvSpPr>
          <p:nvPr>
            <p:ph type="hdr" sz="quarter" idx="13"/>
          </p:nvPr>
        </p:nvSpPr>
        <p:spPr/>
        <p:txBody>
          <a:bodyPr/>
          <a:lstStyle/>
          <a:p>
            <a:r>
              <a:rPr lang="es-ES" smtClean="0"/>
              <a:t>Taller evaluación de usabilidad de sistemas interactivos</a:t>
            </a:r>
            <a:endParaRPr lang="es-CO"/>
          </a:p>
        </p:txBody>
      </p:sp>
    </p:spTree>
    <p:extLst>
      <p:ext uri="{BB962C8B-B14F-4D97-AF65-F5344CB8AC3E}">
        <p14:creationId xmlns:p14="http://schemas.microsoft.com/office/powerpoint/2010/main" xmlns="" val="194693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idor d'imatge de diapositiva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6323" name="Contenidor de notes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smtClean="0"/>
          </a:p>
        </p:txBody>
      </p:sp>
      <p:sp>
        <p:nvSpPr>
          <p:cNvPr id="4" name="Contenidor de número de diapositiva 3"/>
          <p:cNvSpPr>
            <a:spLocks noGrp="1"/>
          </p:cNvSpPr>
          <p:nvPr>
            <p:ph type="sldNum" sz="quarter" idx="5"/>
          </p:nvPr>
        </p:nvSpPr>
        <p:spPr/>
        <p:txBody>
          <a:bodyPr/>
          <a:lstStyle/>
          <a:p>
            <a:pPr>
              <a:defRPr/>
            </a:pPr>
            <a:fld id="{85358518-8FB2-432A-B661-EA3CDE975812}" type="slidenum">
              <a:rPr lang="es-ES" smtClean="0"/>
              <a:pPr>
                <a:defRPr/>
              </a:pPr>
              <a:t>2</a:t>
            </a:fld>
            <a:endParaRPr lang="es-ES"/>
          </a:p>
        </p:txBody>
      </p:sp>
      <p:sp>
        <p:nvSpPr>
          <p:cNvPr id="5" name="Contenidor de data 4"/>
          <p:cNvSpPr>
            <a:spLocks noGrp="1"/>
          </p:cNvSpPr>
          <p:nvPr>
            <p:ph type="dt" sz="quarter" idx="1"/>
          </p:nvPr>
        </p:nvSpPr>
        <p:spPr/>
        <p:txBody>
          <a:bodyPr/>
          <a:lstStyle/>
          <a:p>
            <a:pPr>
              <a:defRPr/>
            </a:pPr>
            <a:r>
              <a:rPr lang="es-CO" smtClean="0"/>
              <a:t>16/06/2012</a:t>
            </a:r>
            <a:endParaRPr lang="es-ES"/>
          </a:p>
        </p:txBody>
      </p:sp>
      <p:sp>
        <p:nvSpPr>
          <p:cNvPr id="6" name="Contenidor de capçalera 5"/>
          <p:cNvSpPr>
            <a:spLocks noGrp="1"/>
          </p:cNvSpPr>
          <p:nvPr>
            <p:ph type="hdr" sz="quarter"/>
          </p:nvPr>
        </p:nvSpPr>
        <p:spPr/>
        <p:txBody>
          <a:bodyPr/>
          <a:lstStyle/>
          <a:p>
            <a:pPr>
              <a:defRPr/>
            </a:pPr>
            <a:r>
              <a:rPr lang="es-ES" smtClean="0"/>
              <a:t>Taller evaluación de usabilidad de sistemas interactivos</a:t>
            </a:r>
            <a:endParaRPr lang="es-ES"/>
          </a:p>
        </p:txBody>
      </p:sp>
      <p:sp>
        <p:nvSpPr>
          <p:cNvPr id="7" name="Contenidor de peu de pàgina 6"/>
          <p:cNvSpPr>
            <a:spLocks noGrp="1"/>
          </p:cNvSpPr>
          <p:nvPr>
            <p:ph type="ftr" sz="quarter" idx="4"/>
          </p:nvPr>
        </p:nvSpPr>
        <p:spPr/>
        <p:txBody>
          <a:bodyPr/>
          <a:lstStyle/>
          <a:p>
            <a:pPr>
              <a:defRPr/>
            </a:pPr>
            <a:r>
              <a:rPr lang="es-ES" smtClean="0"/>
              <a:t>Técnicas de Prototipado</a:t>
            </a:r>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idor d'imatge de diapositiva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Contenidor de notes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smtClean="0"/>
          </a:p>
        </p:txBody>
      </p:sp>
      <p:sp>
        <p:nvSpPr>
          <p:cNvPr id="4" name="Contenidor de número de diapositiva 3"/>
          <p:cNvSpPr>
            <a:spLocks noGrp="1"/>
          </p:cNvSpPr>
          <p:nvPr>
            <p:ph type="sldNum" sz="quarter" idx="5"/>
          </p:nvPr>
        </p:nvSpPr>
        <p:spPr/>
        <p:txBody>
          <a:bodyPr/>
          <a:lstStyle/>
          <a:p>
            <a:pPr>
              <a:defRPr/>
            </a:pPr>
            <a:fld id="{F9E398F8-04C2-4E1A-AFBB-CE479127942C}" type="slidenum">
              <a:rPr lang="es-ES" smtClean="0"/>
              <a:pPr>
                <a:defRPr/>
              </a:pPr>
              <a:t>47</a:t>
            </a:fld>
            <a:endParaRPr lang="es-ES"/>
          </a:p>
        </p:txBody>
      </p:sp>
      <p:sp>
        <p:nvSpPr>
          <p:cNvPr id="5" name="Contenidor de data 4"/>
          <p:cNvSpPr>
            <a:spLocks noGrp="1"/>
          </p:cNvSpPr>
          <p:nvPr>
            <p:ph type="dt" sz="quarter" idx="1"/>
          </p:nvPr>
        </p:nvSpPr>
        <p:spPr/>
        <p:txBody>
          <a:bodyPr/>
          <a:lstStyle/>
          <a:p>
            <a:pPr>
              <a:defRPr/>
            </a:pPr>
            <a:r>
              <a:rPr lang="es-CO" smtClean="0"/>
              <a:t>16/06/2012</a:t>
            </a:r>
            <a:endParaRPr lang="es-ES"/>
          </a:p>
        </p:txBody>
      </p:sp>
      <p:sp>
        <p:nvSpPr>
          <p:cNvPr id="6" name="Contenidor de capçalera 5"/>
          <p:cNvSpPr>
            <a:spLocks noGrp="1"/>
          </p:cNvSpPr>
          <p:nvPr>
            <p:ph type="hdr" sz="quarter"/>
          </p:nvPr>
        </p:nvSpPr>
        <p:spPr/>
        <p:txBody>
          <a:bodyPr/>
          <a:lstStyle/>
          <a:p>
            <a:pPr>
              <a:defRPr/>
            </a:pPr>
            <a:r>
              <a:rPr lang="es-ES" smtClean="0"/>
              <a:t>Taller evaluación de usabilidad de sistemas interactivos</a:t>
            </a:r>
            <a:endParaRPr lang="es-ES"/>
          </a:p>
        </p:txBody>
      </p:sp>
      <p:sp>
        <p:nvSpPr>
          <p:cNvPr id="7" name="Contenidor de peu de pàgina 6"/>
          <p:cNvSpPr>
            <a:spLocks noGrp="1"/>
          </p:cNvSpPr>
          <p:nvPr>
            <p:ph type="ftr" sz="quarter" idx="4"/>
          </p:nvPr>
        </p:nvSpPr>
        <p:spPr/>
        <p:txBody>
          <a:bodyPr/>
          <a:lstStyle/>
          <a:p>
            <a:pPr>
              <a:defRPr/>
            </a:pPr>
            <a:r>
              <a:rPr lang="es-ES" smtClean="0"/>
              <a:t>Técnicas de Prototipado</a:t>
            </a:r>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1"/>
      </p:bgRef>
    </p:bg>
    <p:spTree>
      <p:nvGrpSpPr>
        <p:cNvPr id="1" name=""/>
        <p:cNvGrpSpPr/>
        <p:nvPr/>
      </p:nvGrpSpPr>
      <p:grpSpPr>
        <a:xfrm>
          <a:off x="0" y="0"/>
          <a:ext cx="0" cy="0"/>
          <a:chOff x="0" y="0"/>
          <a:chExt cx="0" cy="0"/>
        </a:xfrm>
      </p:grpSpPr>
      <p:sp>
        <p:nvSpPr>
          <p:cNvPr id="8" name="7 Título"/>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s-ES" dirty="0" smtClean="0"/>
              <a:t>Haga clic para modificar el estilo de título del patrón</a:t>
            </a:r>
            <a:endParaRPr kumimoji="0" lang="en-US" dirty="0"/>
          </a:p>
        </p:txBody>
      </p:sp>
      <p:sp>
        <p:nvSpPr>
          <p:cNvPr id="9" name="8 Subtítulo"/>
          <p:cNvSpPr>
            <a:spLocks noGrp="1"/>
          </p:cNvSpPr>
          <p:nvPr>
            <p:ph type="subTitle" idx="1"/>
          </p:nvPr>
        </p:nvSpPr>
        <p:spPr>
          <a:xfrm>
            <a:off x="1219200" y="5124450"/>
            <a:ext cx="6858000" cy="82483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dirty="0" smtClean="0"/>
              <a:t>Haga clic para modificar el estilo de subtítulo del patrón</a:t>
            </a:r>
            <a:endParaRPr kumimoji="0" lang="en-US" dirty="0"/>
          </a:p>
        </p:txBody>
      </p:sp>
      <p:sp>
        <p:nvSpPr>
          <p:cNvPr id="21" name="20 Rectángulo"/>
          <p:cNvSpPr/>
          <p:nvPr/>
        </p:nvSpPr>
        <p:spPr>
          <a:xfrm>
            <a:off x="904875" y="3648075"/>
            <a:ext cx="7315200" cy="1280160"/>
          </a:xfrm>
          <a:prstGeom prst="rect">
            <a:avLst/>
          </a:prstGeom>
          <a:noFill/>
          <a:ln w="6350" cap="rnd" cmpd="sng" algn="ctr">
            <a:solidFill>
              <a:srgbClr val="FF66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32 Rectángulo"/>
          <p:cNvSpPr/>
          <p:nvPr/>
        </p:nvSpPr>
        <p:spPr>
          <a:xfrm>
            <a:off x="914400" y="5048250"/>
            <a:ext cx="7315200" cy="973038"/>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21 Rectángulo"/>
          <p:cNvSpPr/>
          <p:nvPr/>
        </p:nvSpPr>
        <p:spPr>
          <a:xfrm>
            <a:off x="904875" y="3648075"/>
            <a:ext cx="228600" cy="1280160"/>
          </a:xfrm>
          <a:prstGeom prst="rect">
            <a:avLst/>
          </a:prstGeom>
          <a:solidFill>
            <a:srgbClr val="FF660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a:off x="914400" y="5048250"/>
            <a:ext cx="228600" cy="973038"/>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5" name="4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6" name="5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5" name="4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6" name="5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7" name="6 Conector recto"/>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7 Triángulo isósceles"/>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Conector recto"/>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bg>
      <p:bgRef idx="1002">
        <a:schemeClr val="bg1"/>
      </p:bgRef>
    </p:bg>
    <p:spTree>
      <p:nvGrpSpPr>
        <p:cNvPr id="1" name=""/>
        <p:cNvGrpSpPr/>
        <p:nvPr/>
      </p:nvGrpSpPr>
      <p:grpSpPr>
        <a:xfrm>
          <a:off x="0" y="0"/>
          <a:ext cx="0" cy="0"/>
          <a:chOff x="0" y="0"/>
          <a:chExt cx="0" cy="0"/>
        </a:xfrm>
      </p:grpSpPr>
      <p:sp>
        <p:nvSpPr>
          <p:cNvPr id="8" name="7 Marcador de contenido"/>
          <p:cNvSpPr>
            <a:spLocks noGrp="1"/>
          </p:cNvSpPr>
          <p:nvPr>
            <p:ph sz="quarter" idx="1"/>
          </p:nvPr>
        </p:nvSpPr>
        <p:spPr>
          <a:xfrm>
            <a:off x="457200" y="1219200"/>
            <a:ext cx="8229600" cy="5162128"/>
          </a:xfrm>
        </p:spPr>
        <p:txBody>
          <a:bodyPr/>
          <a:lstStyle/>
          <a:p>
            <a:pPr lvl="0" eaLnBrk="1" latinLnBrk="0" hangingPunct="1"/>
            <a:r>
              <a:rPr lang="es-ES" dirty="0" smtClean="0"/>
              <a:t>Haga clic para modificar el estilo de texto del patrón</a:t>
            </a:r>
          </a:p>
          <a:p>
            <a:pPr lvl="1" eaLnBrk="1" latinLnBrk="0" hangingPunct="1"/>
            <a:r>
              <a:rPr lang="es-ES" dirty="0" smtClean="0"/>
              <a:t>Segundo nivel</a:t>
            </a:r>
          </a:p>
          <a:p>
            <a:pPr lvl="2" eaLnBrk="1" latinLnBrk="0" hangingPunct="1"/>
            <a:r>
              <a:rPr lang="es-ES" dirty="0" smtClean="0"/>
              <a:t>Tercer nivel</a:t>
            </a:r>
          </a:p>
          <a:p>
            <a:pPr lvl="3" eaLnBrk="1" latinLnBrk="0" hangingPunct="1"/>
            <a:r>
              <a:rPr lang="es-ES" dirty="0" smtClean="0"/>
              <a:t>Cuarto nivel</a:t>
            </a:r>
          </a:p>
          <a:p>
            <a:pPr lvl="4" eaLnBrk="1" latinLnBrk="0" hangingPunct="1"/>
            <a:r>
              <a:rPr lang="es-ES" dirty="0" smtClean="0"/>
              <a:t>Quinto nivel</a:t>
            </a:r>
            <a:endParaRPr kumimoji="0" lang="en-US" dirty="0"/>
          </a:p>
        </p:txBody>
      </p:sp>
      <p:sp>
        <p:nvSpPr>
          <p:cNvPr id="7" name="7 Título"/>
          <p:cNvSpPr>
            <a:spLocks noGrp="1"/>
          </p:cNvSpPr>
          <p:nvPr>
            <p:ph type="ctrTitle"/>
          </p:nvPr>
        </p:nvSpPr>
        <p:spPr>
          <a:xfrm>
            <a:off x="853876" y="266700"/>
            <a:ext cx="7678563" cy="786036"/>
          </a:xfrm>
        </p:spPr>
        <p:txBody>
          <a:bodyPr anchor="t" anchorCtr="0"/>
          <a:lstStyle>
            <a:lvl1pPr algn="r">
              <a:defRPr sz="3200">
                <a:solidFill>
                  <a:schemeClr val="tx1"/>
                </a:solidFill>
              </a:defRPr>
            </a:lvl1pPr>
          </a:lstStyle>
          <a:p>
            <a:r>
              <a:rPr kumimoji="0" lang="es-ES" dirty="0" smtClean="0"/>
              <a:t>Haga clic para modificar el estilo </a:t>
            </a:r>
            <a:endParaRPr kumimoji="0" lang="en-US" dirty="0"/>
          </a:p>
        </p:txBody>
      </p:sp>
      <p:sp>
        <p:nvSpPr>
          <p:cNvPr id="10" name="9 Rectángulo"/>
          <p:cNvSpPr/>
          <p:nvPr userDrawn="1"/>
        </p:nvSpPr>
        <p:spPr>
          <a:xfrm>
            <a:off x="467544" y="28575"/>
            <a:ext cx="8208912" cy="1096169"/>
          </a:xfrm>
          <a:prstGeom prst="rect">
            <a:avLst/>
          </a:prstGeom>
          <a:noFill/>
          <a:ln w="6350" cap="rnd" cmpd="sng" algn="ctr">
            <a:solidFill>
              <a:srgbClr val="FF6600"/>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userDrawn="1"/>
        </p:nvSpPr>
        <p:spPr>
          <a:xfrm>
            <a:off x="467544" y="28575"/>
            <a:ext cx="300608" cy="1096169"/>
          </a:xfrm>
          <a:prstGeom prst="rect">
            <a:avLst/>
          </a:prstGeom>
          <a:solidFill>
            <a:srgbClr val="FF6600"/>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a:xfrm>
            <a:off x="6400800" y="6355080"/>
            <a:ext cx="2286000" cy="365760"/>
          </a:xfrm>
          <a:prstGeom prst="rect">
            <a:avLst/>
          </a:prstGeom>
        </p:spPr>
        <p:txBody>
          <a:bodyPr/>
          <a:lstStyle/>
          <a:p>
            <a:r>
              <a:rPr lang="ca-ES" smtClean="0"/>
              <a:t>Taller evaluación de usabilidad de sistemas interactivos</a:t>
            </a:r>
            <a:endParaRPr lang="es-CO"/>
          </a:p>
        </p:txBody>
      </p:sp>
      <p:sp>
        <p:nvSpPr>
          <p:cNvPr id="5" name="4 Marcador de pie de página"/>
          <p:cNvSpPr>
            <a:spLocks noGrp="1"/>
          </p:cNvSpPr>
          <p:nvPr>
            <p:ph type="ftr" sz="quarter" idx="11"/>
          </p:nvPr>
        </p:nvSpPr>
        <p:spPr>
          <a:xfrm>
            <a:off x="2898648" y="6355080"/>
            <a:ext cx="3474720" cy="365760"/>
          </a:xfrm>
          <a:prstGeom prst="rect">
            <a:avLst/>
          </a:prstGeom>
        </p:spPr>
        <p:txBody>
          <a:bodyPr/>
          <a:lstStyle/>
          <a:p>
            <a:r>
              <a:rPr lang="es-CO" smtClean="0"/>
              <a:t>Técnicas de Prototipado</a:t>
            </a:r>
            <a:endParaRPr lang="es-CO"/>
          </a:p>
        </p:txBody>
      </p:sp>
      <p:sp>
        <p:nvSpPr>
          <p:cNvPr id="6" name="5 Marcador de número de diapositiva"/>
          <p:cNvSpPr>
            <a:spLocks noGrp="1"/>
          </p:cNvSpPr>
          <p:nvPr>
            <p:ph type="sldNum" sz="quarter" idx="12"/>
          </p:nvPr>
        </p:nvSpPr>
        <p:spPr>
          <a:xfrm>
            <a:off x="1069848" y="6355080"/>
            <a:ext cx="1520952" cy="365760"/>
          </a:xfrm>
          <a:prstGeom prst="rect">
            <a:avLst/>
          </a:prstGeom>
        </p:spPr>
        <p:txBody>
          <a:bodyPr/>
          <a:lstStyle/>
          <a:p>
            <a:fld id="{0C5AB85A-3A64-4344-B0E7-674BEE59AE21}" type="slidenum">
              <a:rPr lang="es-CO" smtClean="0"/>
              <a:pPr/>
              <a:t>‹Nº›</a:t>
            </a:fld>
            <a:endParaRPr lang="es-CO"/>
          </a:p>
        </p:txBody>
      </p:sp>
      <p:sp>
        <p:nvSpPr>
          <p:cNvPr id="7" name="6 Rectángulo"/>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914400"/>
          </a:xfrm>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6" name="5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7" name="6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9" name="8 Marcador de contenido"/>
          <p:cNvSpPr>
            <a:spLocks noGrp="1"/>
          </p:cNvSpPr>
          <p:nvPr>
            <p:ph sz="quarter" idx="1"/>
          </p:nvPr>
        </p:nvSpPr>
        <p:spPr>
          <a:xfrm>
            <a:off x="457200" y="1219200"/>
            <a:ext cx="4041648" cy="493776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10 Marcador de contenido"/>
          <p:cNvSpPr>
            <a:spLocks noGrp="1"/>
          </p:cNvSpPr>
          <p:nvPr>
            <p:ph sz="quarter" idx="2"/>
          </p:nvPr>
        </p:nvSpPr>
        <p:spPr>
          <a:xfrm>
            <a:off x="4632198" y="1216152"/>
            <a:ext cx="4041648" cy="493776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914400"/>
          </a:xfrm>
        </p:spPr>
        <p:txBody>
          <a:bodyPr anchor="ctr"/>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8" name="7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9" name="8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11" name="10 Marcador de contenido"/>
          <p:cNvSpPr>
            <a:spLocks noGrp="1"/>
          </p:cNvSpPr>
          <p:nvPr>
            <p:ph sz="quarter" idx="2"/>
          </p:nvPr>
        </p:nvSpPr>
        <p:spPr>
          <a:xfrm>
            <a:off x="457200" y="2133600"/>
            <a:ext cx="4038600" cy="40386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quarter" idx="4"/>
          </p:nvPr>
        </p:nvSpPr>
        <p:spPr>
          <a:xfrm>
            <a:off x="4648200" y="2133600"/>
            <a:ext cx="4038600" cy="40386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229600" cy="914400"/>
          </a:xfrm>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4" name="3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5" name="4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6" name="5 Triángulo isósceles"/>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3" name="2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4" name="3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5" name="4 Conector recto"/>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5 Triángulo isósceles"/>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6" name="5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7" name="6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8" name="7 Conector recto"/>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9 Conector recto"/>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Triángulo isósceles"/>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Marcador de contenido"/>
          <p:cNvSpPr>
            <a:spLocks noGrp="1"/>
          </p:cNvSpPr>
          <p:nvPr>
            <p:ph sz="quarter" idx="1"/>
          </p:nvPr>
        </p:nvSpPr>
        <p:spPr>
          <a:xfrm>
            <a:off x="304800" y="304800"/>
            <a:ext cx="5715000" cy="5715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a:xfrm>
            <a:off x="6400800" y="6356350"/>
            <a:ext cx="2289048" cy="365760"/>
          </a:xfrm>
          <a:prstGeom prst="rect">
            <a:avLst/>
          </a:prstGeom>
        </p:spPr>
        <p:txBody>
          <a:bodyPr/>
          <a:lstStyle/>
          <a:p>
            <a:r>
              <a:rPr lang="ca-ES" smtClean="0"/>
              <a:t>Taller evaluación de usabilidad de sistemas interactivos</a:t>
            </a:r>
            <a:endParaRPr lang="es-CO"/>
          </a:p>
        </p:txBody>
      </p:sp>
      <p:sp>
        <p:nvSpPr>
          <p:cNvPr id="6" name="5 Marcador de pie de página"/>
          <p:cNvSpPr>
            <a:spLocks noGrp="1"/>
          </p:cNvSpPr>
          <p:nvPr>
            <p:ph type="ftr" sz="quarter" idx="11"/>
          </p:nvPr>
        </p:nvSpPr>
        <p:spPr>
          <a:xfrm>
            <a:off x="2898648" y="6356350"/>
            <a:ext cx="3505200" cy="365760"/>
          </a:xfrm>
          <a:prstGeom prst="rect">
            <a:avLst/>
          </a:prstGeom>
        </p:spPr>
        <p:txBody>
          <a:bodyPr/>
          <a:lstStyle/>
          <a:p>
            <a:r>
              <a:rPr lang="es-CO" smtClean="0"/>
              <a:t>Técnicas de Prototipado</a:t>
            </a:r>
            <a:endParaRPr lang="es-CO"/>
          </a:p>
        </p:txBody>
      </p:sp>
      <p:sp>
        <p:nvSpPr>
          <p:cNvPr id="7" name="6 Marcador de número de diapositiva"/>
          <p:cNvSpPr>
            <a:spLocks noGrp="1"/>
          </p:cNvSpPr>
          <p:nvPr>
            <p:ph type="sldNum" sz="quarter" idx="12"/>
          </p:nvPr>
        </p:nvSpPr>
        <p:spPr>
          <a:xfrm>
            <a:off x="612648" y="6356350"/>
            <a:ext cx="1981200" cy="365760"/>
          </a:xfrm>
          <a:prstGeom prst="rect">
            <a:avLst/>
          </a:prstGeom>
        </p:spPr>
        <p:txBody>
          <a:bodyPr/>
          <a:lstStyle/>
          <a:p>
            <a:fld id="{0C5AB85A-3A64-4344-B0E7-674BEE59AE21}" type="slidenum">
              <a:rPr lang="es-CO" smtClean="0"/>
              <a:pPr/>
              <a:t>‹Nº›</a:t>
            </a:fld>
            <a:endParaRPr lang="es-CO"/>
          </a:p>
        </p:txBody>
      </p:sp>
      <p:sp>
        <p:nvSpPr>
          <p:cNvPr id="8" name="7 Conector recto"/>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8 Triángulo isósceles"/>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21 Marcador de título"/>
          <p:cNvSpPr>
            <a:spLocks noGrp="1"/>
          </p:cNvSpPr>
          <p:nvPr>
            <p:ph type="title"/>
          </p:nvPr>
        </p:nvSpPr>
        <p:spPr>
          <a:xfrm>
            <a:off x="457200" y="152400"/>
            <a:ext cx="8229600" cy="990600"/>
          </a:xfrm>
          <a:prstGeom prst="rect">
            <a:avLst/>
          </a:prstGeom>
        </p:spPr>
        <p:txBody>
          <a:bodyPr vert="horz" anchor="b" anchorCtr="0">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iming>
    <p:tnLst>
      <p:par>
        <p:cTn id="1" dur="indefinite" restart="never" nodeType="tmRoot"/>
      </p:par>
    </p:tnLst>
  </p:timing>
  <p:hf hdr="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www.alistapart.com/articles/sketching-the-visual-thinking-power-tool"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alistapart.com/articles/sketching-the-visual-thinking-power-tool/" TargetMode="External"/><Relationship Id="rId1" Type="http://schemas.openxmlformats.org/officeDocument/2006/relationships/slideLayout" Target="../slideLayouts/slideLayout6.xml"/><Relationship Id="rId4" Type="http://schemas.openxmlformats.org/officeDocument/2006/relationships/hyperlink" Target="http://www.alistapart.com/articles/sketching-the-visual-thinking-power-tool" TargetMode="Externa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blogs.msdn.com/jensenh/archive/2006/01/06/510069.aspx"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www.paperprototyping.com/"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alistapart.com/articles/paperprototyp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infodesign.com.au/usabilityresources/design/paperprototypinggraphics.as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CI_VIDEOS/paper_prototype1.flv"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www.raincreativelab.com/paperbrowser" TargetMode="External"/><Relationship Id="rId3" Type="http://schemas.openxmlformats.org/officeDocument/2006/relationships/hyperlink" Target="http://www.gridbooks.ca/" TargetMode="External"/><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hyperlink" Target="http://www.raincreativelab.com/paperbrowser/" TargetMode="External"/><Relationship Id="rId5" Type="http://schemas.openxmlformats.org/officeDocument/2006/relationships/image" Target="../media/image27.png"/><Relationship Id="rId10" Type="http://schemas.openxmlformats.org/officeDocument/2006/relationships/hyperlink" Target="http://fullofdesign.com/uploads/iphone_notepad_vertical.pdf" TargetMode="External"/><Relationship Id="rId4" Type="http://schemas.openxmlformats.org/officeDocument/2006/relationships/hyperlink" Target="http://konigi.com/tools/overview" TargetMode="External"/><Relationship Id="rId9" Type="http://schemas.openxmlformats.org/officeDocument/2006/relationships/hyperlink" Target="http://www.henkwijnholds.com/files/concept7_a4_sketching_paper_v01.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nngroup.com/reports/prototyping" TargetMode="External"/><Relationship Id="rId2" Type="http://schemas.openxmlformats.org/officeDocument/2006/relationships/image" Target="../media/image29.jpe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hyperlink" Target="http://www.grihohcitools.udl.cat/mpiua/ejemplos/Video_Avaluacio_Prot_%20Paper/EvalProtPapel.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rihohcitools.udl.cat/mpiua/prototipado.ht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www.uxmatters.com/mt/archives/2011/02/from-wireframes-to-code-part-ii.php" TargetMode="External"/><Relationship Id="rId2" Type="http://schemas.openxmlformats.org/officeDocument/2006/relationships/hyperlink" Target="http://www.uxmatters.com/mt/archives/2010/12/from-wireframes-to-code-part-i.php" TargetMode="External"/><Relationship Id="rId1" Type="http://schemas.openxmlformats.org/officeDocument/2006/relationships/slideLayout" Target="../slideLayouts/slideLayout2.xml"/><Relationship Id="rId5" Type="http://schemas.openxmlformats.org/officeDocument/2006/relationships/hyperlink" Target="http://www.fatpurple.com/2010/03/04/web-site-wireframes-samples-examples" TargetMode="External"/><Relationship Id="rId4" Type="http://schemas.openxmlformats.org/officeDocument/2006/relationships/hyperlink" Target="http://wpdotorg.files.wordpress.com/2008/10/wf-dashboard_v002_093008jw.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olgacarreras.blogspot.com/2007/02/wireframes.html" TargetMode="External"/><Relationship Id="rId2" Type="http://schemas.openxmlformats.org/officeDocument/2006/relationships/hyperlink" Target="http://www.torresburriel.com/weblog/2012/01/04/wireframes-y-prototipos" TargetMode="External"/><Relationship Id="rId1" Type="http://schemas.openxmlformats.org/officeDocument/2006/relationships/slideLayout" Target="../slideLayouts/slideLayout2.xml"/><Relationship Id="rId4" Type="http://schemas.openxmlformats.org/officeDocument/2006/relationships/hyperlink" Target="http://en.wikipedia.org/wiki/Website_wirefram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youtu.be/5WL2CwnYJHY" TargetMode="Externa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hyperlink" Target="http://youtu.be/aL4QOmgzvak" TargetMode="External"/><Relationship Id="rId5" Type="http://schemas.openxmlformats.org/officeDocument/2006/relationships/image" Target="../media/image46.jpe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x-DLQp9xb20&amp;feature=related" TargetMode="External"/><Relationship Id="rId2" Type="http://schemas.openxmlformats.org/officeDocument/2006/relationships/hyperlink" Target="http://www.grihohcitools.udl.cat/mpiua/ejemplos.htm" TargetMode="External"/><Relationship Id="rId1" Type="http://schemas.openxmlformats.org/officeDocument/2006/relationships/slideLayout" Target="../slideLayouts/slideLayout2.xml"/><Relationship Id="rId4" Type="http://schemas.openxmlformats.org/officeDocument/2006/relationships/hyperlink" Target="http://www.linkedin.com/redirect?url=http://www.guardian.co.uk/media/gallery/2011/oct/13/guardian-ipad-edition-design-evolution"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hyperlink" Target="http://www.grihohcitools.udl.cat/mpiua/ejemplos.htm"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Videos/VILARS/VILARS%20RA%20Prototip%20Software/Principal-castellano2-with-links.exe" TargetMode="Externa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infodesign.com.au/usabilityresources/design/scenarios.as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Documento_de_Microsoft_Office_Word_97-20031.doc"/><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hyperlink" Target="http://www.effectiveprototyping.com/ep_excel.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www.effectiveprototyping.com/ep_swmakers.shtml" TargetMode="Externa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hyperlink" Target="http://wangyazhou.com/ux/Michael_Workshop_So%20you%20want%20to%20prototype-China.pdf" TargetMode="External"/><Relationship Id="rId2" Type="http://schemas.openxmlformats.org/officeDocument/2006/relationships/hyperlink" Target="http://www.recercat.cat/handle/2072/92038"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hare.net/grantrobinson/visualising-the-user-experience-2261349" TargetMode="External"/><Relationship Id="rId2" Type="http://schemas.openxmlformats.org/officeDocument/2006/relationships/hyperlink" Target="http://www.slideshare.net/ginsburgdesign/an-agile-approach-to-iphone-design-paper-prototyping-user-testing?src=related_normal&amp;rel=2289300" TargetMode="External"/><Relationship Id="rId1" Type="http://schemas.openxmlformats.org/officeDocument/2006/relationships/slideLayout" Target="../slideLayouts/slideLayout2.xml"/><Relationship Id="rId4" Type="http://schemas.openxmlformats.org/officeDocument/2006/relationships/hyperlink" Target="http://uxmovement.com/category/wirefram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www.azarask.in/blog/post/how-to-prototype-and-influence-people" TargetMode="External"/><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hyperlink" Target="http://www.linkedin.com/groupItem?view=&amp;srchtype=discussedNews&amp;gid=72842&amp;item=79074417&amp;type=member&amp;trk=eml-anet_dig-b_pd-ttl-cn&amp;ut=1OdJ8jG_KMq501" TargetMode="External"/><Relationship Id="rId1" Type="http://schemas.openxmlformats.org/officeDocument/2006/relationships/slideLayout" Target="../slideLayouts/slideLayout7.xml"/><Relationship Id="rId6" Type="http://schemas.openxmlformats.org/officeDocument/2006/relationships/hyperlink" Target="http://www.azarask.in/blog/post/how-to-prototype-and-influence-people/" TargetMode="External"/><Relationship Id="rId5" Type="http://schemas.openxmlformats.org/officeDocument/2006/relationships/image" Target="../media/image68.png"/><Relationship Id="rId4" Type="http://schemas.openxmlformats.org/officeDocument/2006/relationships/hyperlink" Target="http://www.uxnewsfeed.com/home/tag/Prototyping"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www.slideshare.net/ricardogil/prototipado-cmo-representar-la-interaccin" TargetMode="External"/><Relationship Id="rId3" Type="http://schemas.openxmlformats.org/officeDocument/2006/relationships/hyperlink" Target="http://webdesignledger.com/tools/10-excellent-tools-for-creating-web-design-wireframes" TargetMode="External"/><Relationship Id="rId7" Type="http://schemas.openxmlformats.org/officeDocument/2006/relationships/hyperlink" Target="http://iphone.appstorm.net/roundups/developer/the-ipad-web-design-development-toolbox/?utm_source=twitterfeed&amp;utm_medium=twitter" TargetMode="External"/><Relationship Id="rId2" Type="http://schemas.openxmlformats.org/officeDocument/2006/relationships/hyperlink" Target="http://webdesignledger.com/inspiration/18-great-examples-of-sketched-ui-wireframes-and-mockups" TargetMode="External"/><Relationship Id="rId1" Type="http://schemas.openxmlformats.org/officeDocument/2006/relationships/slideLayout" Target="../slideLayouts/slideLayout4.xml"/><Relationship Id="rId6" Type="http://schemas.openxmlformats.org/officeDocument/2006/relationships/hyperlink" Target="http://uxmovement.com/products/interface-libraries-3-wireframe-like-a-professional/" TargetMode="External"/><Relationship Id="rId5" Type="http://schemas.openxmlformats.org/officeDocument/2006/relationships/hyperlink" Target="http://www.smashingmagazine.com/2010/08/27/free-wireframing-kits-ui-design-kits-pdfs-and-resources/" TargetMode="External"/><Relationship Id="rId4" Type="http://schemas.openxmlformats.org/officeDocument/2006/relationships/hyperlink" Target="http://webdesignledger.com/resources/responsive-web-design-templates-and-frameworks" TargetMode="External"/><Relationship Id="rId9" Type="http://schemas.openxmlformats.org/officeDocument/2006/relationships/image" Target="../media/image70.png"/></Relationships>
</file>

<file path=ppt/slides/_rels/slide52.xml.rels><?xml version="1.0" encoding="UTF-8" standalone="yes"?>
<Relationships xmlns="http://schemas.openxmlformats.org/package/2006/relationships"><Relationship Id="rId8" Type="http://schemas.openxmlformats.org/officeDocument/2006/relationships/hyperlink" Target="http://www.mockuptiger.com/" TargetMode="External"/><Relationship Id="rId3" Type="http://schemas.openxmlformats.org/officeDocument/2006/relationships/hyperlink" Target="http://www.justinmind.com/tutorials" TargetMode="External"/><Relationship Id="rId7" Type="http://schemas.openxmlformats.org/officeDocument/2006/relationships/hyperlink" Target="http://www.10screens.com/" TargetMode="External"/><Relationship Id="rId2" Type="http://schemas.openxmlformats.org/officeDocument/2006/relationships/hyperlink" Target="http://www.justinmind.com/" TargetMode="External"/><Relationship Id="rId1" Type="http://schemas.openxmlformats.org/officeDocument/2006/relationships/slideLayout" Target="../slideLayouts/slideLayout2.xml"/><Relationship Id="rId6" Type="http://schemas.openxmlformats.org/officeDocument/2006/relationships/hyperlink" Target="https://cacoo.com/" TargetMode="External"/><Relationship Id="rId5" Type="http://schemas.openxmlformats.org/officeDocument/2006/relationships/hyperlink" Target="http://ixedit.com/" TargetMode="External"/><Relationship Id="rId10" Type="http://schemas.openxmlformats.org/officeDocument/2006/relationships/hyperlink" Target="http://c2.com/cgi/wiki?GuiPrototypingTools" TargetMode="External"/><Relationship Id="rId4" Type="http://schemas.openxmlformats.org/officeDocument/2006/relationships/hyperlink" Target="https://pidoco.com/en" TargetMode="External"/><Relationship Id="rId9" Type="http://schemas.openxmlformats.org/officeDocument/2006/relationships/hyperlink" Target="http://www.fluidia.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CO" dirty="0" smtClean="0"/>
              <a:t>Técnicas de </a:t>
            </a:r>
            <a:r>
              <a:rPr lang="es-CO" dirty="0" err="1" smtClean="0"/>
              <a:t>Prototipado</a:t>
            </a:r>
            <a:endParaRPr lang="es-CO" dirty="0"/>
          </a:p>
        </p:txBody>
      </p:sp>
      <p:sp>
        <p:nvSpPr>
          <p:cNvPr id="3" name="2 Subtítulo"/>
          <p:cNvSpPr>
            <a:spLocks noGrp="1"/>
          </p:cNvSpPr>
          <p:nvPr>
            <p:ph type="subTitle" idx="1"/>
          </p:nvPr>
        </p:nvSpPr>
        <p:spPr/>
        <p:txBody>
          <a:bodyPr>
            <a:normAutofit/>
          </a:bodyPr>
          <a:lstStyle/>
          <a:p>
            <a:r>
              <a:rPr lang="es-ES" dirty="0"/>
              <a:t>PhD. Toni Granollers</a:t>
            </a:r>
          </a:p>
          <a:p>
            <a:r>
              <a:rPr lang="es-ES" dirty="0"/>
              <a:t>PhD.  César A. Collazos O</a:t>
            </a:r>
            <a:r>
              <a:rPr lang="es-ES" dirty="0" smtClean="0"/>
              <a:t>.</a:t>
            </a:r>
            <a:endParaRPr lang="es-CO" dirty="0" smtClean="0"/>
          </a:p>
          <a:p>
            <a:endParaRPr lang="es-CO" dirty="0" smtClean="0"/>
          </a:p>
          <a:p>
            <a:endParaRPr lang="es-CO"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53068" y="116632"/>
            <a:ext cx="2319059" cy="3384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517092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pPr eaLnBrk="1" hangingPunct="1"/>
            <a:r>
              <a:rPr lang="es-ES" sz="2600" smtClean="0"/>
              <a:t>Prototipado</a:t>
            </a:r>
            <a:r>
              <a:rPr lang="es-ES" smtClean="0"/>
              <a:t/>
            </a:r>
            <a:br>
              <a:rPr lang="es-ES" smtClean="0"/>
            </a:br>
            <a:r>
              <a:rPr lang="es-ES" smtClean="0"/>
              <a:t>Fases</a:t>
            </a:r>
            <a:endParaRPr lang="ca-ES" smtClean="0"/>
          </a:p>
        </p:txBody>
      </p:sp>
      <p:sp>
        <p:nvSpPr>
          <p:cNvPr id="28675" name="Rectangle 3"/>
          <p:cNvSpPr>
            <a:spLocks noGrp="1" noChangeArrowheads="1"/>
          </p:cNvSpPr>
          <p:nvPr>
            <p:ph idx="1"/>
          </p:nvPr>
        </p:nvSpPr>
        <p:spPr/>
        <p:txBody>
          <a:bodyPr/>
          <a:lstStyle/>
          <a:p>
            <a:pPr eaLnBrk="1" hangingPunct="1"/>
            <a:r>
              <a:rPr lang="es-ES" sz="2400" b="1" smtClean="0">
                <a:solidFill>
                  <a:srgbClr val="3366CC"/>
                </a:solidFill>
              </a:rPr>
              <a:t>Presentación</a:t>
            </a:r>
            <a:r>
              <a:rPr lang="es-ES" sz="2600" smtClean="0"/>
              <a:t>: partiendo de entender el propósito de la interfaz a desarrollar se activa un proceso de pensar en cómo vamos a mostrar este propósito a nuestros usuarios para posteriormente trasladar estos pensamientos en elementos visibles para los ellos.</a:t>
            </a:r>
          </a:p>
          <a:p>
            <a:pPr eaLnBrk="1" hangingPunct="1"/>
            <a:endParaRPr lang="es-ES" sz="2600" smtClean="0"/>
          </a:p>
          <a:p>
            <a:pPr eaLnBrk="1" hangingPunct="1"/>
            <a:r>
              <a:rPr lang="es-ES" sz="2400" b="1" smtClean="0">
                <a:solidFill>
                  <a:srgbClr val="3366CC"/>
                </a:solidFill>
              </a:rPr>
              <a:t>Interacción</a:t>
            </a:r>
            <a:r>
              <a:rPr lang="es-ES" sz="2600" smtClean="0"/>
              <a:t>: necesaria para que la presentación presente la componente interactiva y así el prototipo muestre sus posibilidades.</a:t>
            </a:r>
          </a:p>
          <a:p>
            <a:pPr eaLnBrk="1" hangingPunct="1"/>
            <a:endParaRPr lang="ca-ES" sz="260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30330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Algunas</a:t>
            </a:r>
            <a:r>
              <a:rPr lang="ca-ES" dirty="0" smtClean="0"/>
              <a:t> reflexiones !!!</a:t>
            </a:r>
            <a:endParaRPr lang="ca-ES" dirty="0"/>
          </a:p>
        </p:txBody>
      </p:sp>
      <p:sp>
        <p:nvSpPr>
          <p:cNvPr id="3" name="2 Marcador de contenido"/>
          <p:cNvSpPr>
            <a:spLocks noGrp="1"/>
          </p:cNvSpPr>
          <p:nvPr>
            <p:ph idx="1"/>
          </p:nvPr>
        </p:nvSpPr>
        <p:spPr/>
        <p:txBody>
          <a:bodyPr>
            <a:normAutofit lnSpcReduction="10000"/>
          </a:bodyPr>
          <a:lstStyle/>
          <a:p>
            <a:r>
              <a:rPr lang="es-ES" dirty="0" smtClean="0"/>
              <a:t>Qué </a:t>
            </a:r>
            <a:r>
              <a:rPr lang="es-ES" dirty="0"/>
              <a:t>es lo más difícil en el proceso de desarrollo de </a:t>
            </a:r>
            <a:r>
              <a:rPr lang="es-ES" dirty="0" err="1"/>
              <a:t>sw</a:t>
            </a:r>
            <a:r>
              <a:rPr lang="es-ES" dirty="0"/>
              <a:t>?</a:t>
            </a:r>
          </a:p>
          <a:p>
            <a:pPr lvl="1"/>
            <a:r>
              <a:rPr lang="es-ES" dirty="0" smtClean="0"/>
              <a:t>definir </a:t>
            </a:r>
            <a:r>
              <a:rPr lang="es-ES" dirty="0"/>
              <a:t>cómo va a ser</a:t>
            </a:r>
          </a:p>
          <a:p>
            <a:pPr lvl="1"/>
            <a:r>
              <a:rPr lang="es-ES" dirty="0" smtClean="0"/>
              <a:t>cumplir </a:t>
            </a:r>
            <a:r>
              <a:rPr lang="es-ES" dirty="0"/>
              <a:t>con la planificación</a:t>
            </a:r>
          </a:p>
          <a:p>
            <a:pPr lvl="1"/>
            <a:r>
              <a:rPr lang="es-ES" dirty="0" smtClean="0"/>
              <a:t>documentar</a:t>
            </a:r>
            <a:endParaRPr lang="es-ES" dirty="0"/>
          </a:p>
          <a:p>
            <a:pPr lvl="1"/>
            <a:r>
              <a:rPr lang="es-ES" dirty="0" smtClean="0"/>
              <a:t>intrusismo</a:t>
            </a:r>
          </a:p>
          <a:p>
            <a:pPr lvl="1"/>
            <a:r>
              <a:rPr lang="es-ES" dirty="0" smtClean="0"/>
              <a:t>“</a:t>
            </a:r>
            <a:r>
              <a:rPr lang="es-ES" dirty="0" err="1"/>
              <a:t>po</a:t>
            </a:r>
            <a:r>
              <a:rPr lang="es-ES" dirty="0"/>
              <a:t> ya que</a:t>
            </a:r>
            <a:r>
              <a:rPr lang="es-ES" dirty="0" smtClean="0"/>
              <a:t>” !!!!</a:t>
            </a:r>
            <a:endParaRPr lang="es-ES" dirty="0"/>
          </a:p>
          <a:p>
            <a:pPr lvl="1"/>
            <a:r>
              <a:rPr lang="es-ES" dirty="0" smtClean="0"/>
              <a:t>cuáles </a:t>
            </a:r>
            <a:r>
              <a:rPr lang="es-ES" dirty="0"/>
              <a:t>son las expectativas reales</a:t>
            </a:r>
          </a:p>
          <a:p>
            <a:pPr lvl="1"/>
            <a:r>
              <a:rPr lang="es-ES" dirty="0" smtClean="0"/>
              <a:t>...</a:t>
            </a:r>
            <a:endParaRPr lang="es-ES" dirty="0"/>
          </a:p>
          <a:p>
            <a:pPr lvl="1"/>
            <a:r>
              <a:rPr lang="es-ES" dirty="0" smtClean="0"/>
              <a:t>USUARIO</a:t>
            </a:r>
            <a:r>
              <a:rPr lang="es-ES" dirty="0"/>
              <a:t>!!!! , saber lo que quiere </a:t>
            </a:r>
            <a:r>
              <a:rPr lang="es-ES" dirty="0" smtClean="0">
                <a:sym typeface="Wingdings" pitchFamily="2" charset="2"/>
              </a:rPr>
              <a:t></a:t>
            </a:r>
            <a:r>
              <a:rPr lang="es-ES" dirty="0" smtClean="0"/>
              <a:t> </a:t>
            </a:r>
            <a:r>
              <a:rPr lang="es-ES" dirty="0"/>
              <a:t>esto hace incumplir todo el resto </a:t>
            </a:r>
            <a:r>
              <a:rPr lang="es-ES" dirty="0" smtClean="0">
                <a:sym typeface="Wingdings" pitchFamily="2" charset="2"/>
              </a:rPr>
              <a:t></a:t>
            </a:r>
            <a:r>
              <a:rPr lang="es-ES" dirty="0" smtClean="0"/>
              <a:t> </a:t>
            </a:r>
            <a:r>
              <a:rPr lang="es-ES" dirty="0"/>
              <a:t>el VERDADERO </a:t>
            </a:r>
            <a:r>
              <a:rPr lang="es-ES" dirty="0" smtClean="0"/>
              <a:t>RETO</a:t>
            </a:r>
          </a:p>
          <a:p>
            <a:r>
              <a:rPr lang="es-ES" dirty="0" smtClean="0"/>
              <a:t>Fracasos </a:t>
            </a:r>
            <a:r>
              <a:rPr lang="es-ES" dirty="0"/>
              <a:t>en el desarrollo de </a:t>
            </a:r>
            <a:r>
              <a:rPr lang="es-ES" dirty="0" err="1"/>
              <a:t>sw</a:t>
            </a:r>
            <a:r>
              <a:rPr lang="es-ES" dirty="0"/>
              <a:t>:</a:t>
            </a:r>
            <a:endParaRPr lang="ca-ES" dirty="0"/>
          </a:p>
          <a:p>
            <a:pPr lvl="1"/>
            <a:r>
              <a:rPr lang="es-ES" dirty="0"/>
              <a:t>Incumplimiento de tiempo</a:t>
            </a:r>
            <a:endParaRPr lang="ca-ES" dirty="0"/>
          </a:p>
          <a:p>
            <a:pPr lvl="1"/>
            <a:r>
              <a:rPr lang="es-ES" dirty="0"/>
              <a:t>Perder dinero</a:t>
            </a:r>
          </a:p>
          <a:p>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927414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redondeado"/>
          <p:cNvSpPr/>
          <p:nvPr/>
        </p:nvSpPr>
        <p:spPr>
          <a:xfrm>
            <a:off x="467544" y="4562603"/>
            <a:ext cx="8339000" cy="14586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ca-ES"/>
          </a:p>
        </p:txBody>
      </p:sp>
      <p:sp>
        <p:nvSpPr>
          <p:cNvPr id="2" name="1 Título"/>
          <p:cNvSpPr>
            <a:spLocks noGrp="1"/>
          </p:cNvSpPr>
          <p:nvPr>
            <p:ph type="title"/>
          </p:nvPr>
        </p:nvSpPr>
        <p:spPr/>
        <p:txBody>
          <a:bodyPr/>
          <a:lstStyle/>
          <a:p>
            <a:r>
              <a:rPr lang="ca-ES" dirty="0" err="1"/>
              <a:t>Algunas</a:t>
            </a:r>
            <a:r>
              <a:rPr lang="ca-ES" dirty="0"/>
              <a:t> reflexiones !!!</a:t>
            </a:r>
          </a:p>
        </p:txBody>
      </p:sp>
      <p:sp>
        <p:nvSpPr>
          <p:cNvPr id="3" name="2 Marcador de contenido"/>
          <p:cNvSpPr>
            <a:spLocks noGrp="1"/>
          </p:cNvSpPr>
          <p:nvPr>
            <p:ph idx="1"/>
          </p:nvPr>
        </p:nvSpPr>
        <p:spPr>
          <a:xfrm>
            <a:off x="457200" y="1600200"/>
            <a:ext cx="8349344" cy="4525963"/>
          </a:xfrm>
        </p:spPr>
        <p:txBody>
          <a:bodyPr>
            <a:normAutofit fontScale="62500" lnSpcReduction="20000"/>
          </a:bodyPr>
          <a:lstStyle/>
          <a:p>
            <a:r>
              <a:rPr lang="es-ES" dirty="0"/>
              <a:t>Especificaciones con calidad </a:t>
            </a:r>
            <a:r>
              <a:rPr lang="es-ES" dirty="0" smtClean="0">
                <a:sym typeface="Wingdings" pitchFamily="2" charset="2"/>
              </a:rPr>
              <a:t></a:t>
            </a:r>
            <a:r>
              <a:rPr lang="es-ES" dirty="0" smtClean="0"/>
              <a:t> </a:t>
            </a:r>
            <a:r>
              <a:rPr lang="es-ES" dirty="0"/>
              <a:t>“el usuario es el rey”</a:t>
            </a:r>
          </a:p>
          <a:p>
            <a:r>
              <a:rPr lang="es-ES" dirty="0"/>
              <a:t>Tipos de prototipos:</a:t>
            </a:r>
          </a:p>
          <a:p>
            <a:pPr lvl="1"/>
            <a:r>
              <a:rPr lang="es-ES" dirty="0" err="1" smtClean="0"/>
              <a:t>Wireframe</a:t>
            </a:r>
            <a:r>
              <a:rPr lang="es-ES" dirty="0" smtClean="0"/>
              <a:t> </a:t>
            </a:r>
            <a:r>
              <a:rPr lang="es-ES" dirty="0" smtClean="0">
                <a:sym typeface="Wingdings" pitchFamily="2" charset="2"/>
              </a:rPr>
              <a:t></a:t>
            </a:r>
            <a:r>
              <a:rPr lang="es-ES" dirty="0" smtClean="0"/>
              <a:t> </a:t>
            </a:r>
            <a:r>
              <a:rPr lang="es-ES" dirty="0" err="1"/>
              <a:t>low</a:t>
            </a:r>
            <a:r>
              <a:rPr lang="es-ES" dirty="0"/>
              <a:t> </a:t>
            </a:r>
            <a:r>
              <a:rPr lang="es-ES" dirty="0" err="1"/>
              <a:t>fidelity</a:t>
            </a:r>
            <a:endParaRPr lang="es-ES" dirty="0"/>
          </a:p>
          <a:p>
            <a:pPr lvl="1"/>
            <a:r>
              <a:rPr lang="es-ES" dirty="0" err="1" smtClean="0"/>
              <a:t>Mockup</a:t>
            </a:r>
            <a:r>
              <a:rPr lang="es-ES" dirty="0" smtClean="0"/>
              <a:t> </a:t>
            </a:r>
            <a:r>
              <a:rPr lang="es-ES" dirty="0" smtClean="0">
                <a:sym typeface="Wingdings" pitchFamily="2" charset="2"/>
              </a:rPr>
              <a:t></a:t>
            </a:r>
            <a:r>
              <a:rPr lang="es-ES" dirty="0" smtClean="0"/>
              <a:t> </a:t>
            </a:r>
            <a:r>
              <a:rPr lang="es-ES" dirty="0" err="1"/>
              <a:t>midfidelity</a:t>
            </a:r>
            <a:endParaRPr lang="es-ES" dirty="0"/>
          </a:p>
          <a:p>
            <a:pPr lvl="1"/>
            <a:r>
              <a:rPr lang="es-ES" dirty="0" smtClean="0"/>
              <a:t>Prototipo </a:t>
            </a:r>
            <a:r>
              <a:rPr lang="es-ES" dirty="0" smtClean="0">
                <a:sym typeface="Wingdings" pitchFamily="2" charset="2"/>
              </a:rPr>
              <a:t></a:t>
            </a:r>
            <a:r>
              <a:rPr lang="es-ES" dirty="0" smtClean="0"/>
              <a:t> </a:t>
            </a:r>
            <a:r>
              <a:rPr lang="es-ES" dirty="0" err="1"/>
              <a:t>high</a:t>
            </a:r>
            <a:r>
              <a:rPr lang="es-ES" dirty="0"/>
              <a:t> </a:t>
            </a:r>
            <a:r>
              <a:rPr lang="es-ES" dirty="0" err="1"/>
              <a:t>fidelity</a:t>
            </a:r>
            <a:endParaRPr lang="es-ES" dirty="0"/>
          </a:p>
          <a:p>
            <a:pPr lvl="1"/>
            <a:r>
              <a:rPr lang="es-ES" dirty="0" smtClean="0"/>
              <a:t>…</a:t>
            </a:r>
            <a:endParaRPr lang="es-ES" dirty="0"/>
          </a:p>
          <a:p>
            <a:pPr lvl="1"/>
            <a:r>
              <a:rPr lang="es-ES" dirty="0" err="1" smtClean="0"/>
              <a:t>sketching</a:t>
            </a:r>
            <a:endParaRPr lang="es-ES" dirty="0"/>
          </a:p>
          <a:p>
            <a:pPr lvl="4"/>
            <a:endParaRPr lang="es-ES" dirty="0" smtClean="0"/>
          </a:p>
          <a:p>
            <a:r>
              <a:rPr lang="es-ES" dirty="0" smtClean="0"/>
              <a:t>Llamémosle como sea pero</a:t>
            </a:r>
          </a:p>
          <a:p>
            <a:pPr lvl="1"/>
            <a:r>
              <a:rPr lang="es-ES" dirty="0" smtClean="0"/>
              <a:t>El gran </a:t>
            </a:r>
            <a:r>
              <a:rPr lang="es-ES" dirty="0"/>
              <a:t>problema de los </a:t>
            </a:r>
            <a:r>
              <a:rPr lang="es-ES" dirty="0" smtClean="0"/>
              <a:t>prototipos </a:t>
            </a:r>
            <a:r>
              <a:rPr lang="es-ES" dirty="0"/>
              <a:t>actualmente: como ya suelen ser codificaciones nadie quiere cambiar nada porque en realidad </a:t>
            </a:r>
            <a:r>
              <a:rPr lang="es-ES" b="1" u="sng" dirty="0"/>
              <a:t>los desarrolladores creen que </a:t>
            </a:r>
            <a:r>
              <a:rPr lang="es-ES" b="1" u="sng" dirty="0" smtClean="0"/>
              <a:t>el prototipo ya </a:t>
            </a:r>
            <a:r>
              <a:rPr lang="es-ES" b="1" u="sng" dirty="0"/>
              <a:t>es la primera versión del </a:t>
            </a:r>
            <a:r>
              <a:rPr lang="es-ES" b="1" u="sng" dirty="0" smtClean="0"/>
              <a:t>desarrollo</a:t>
            </a:r>
            <a:r>
              <a:rPr lang="es-ES" b="1" dirty="0" smtClean="0"/>
              <a:t>!!!</a:t>
            </a:r>
            <a:r>
              <a:rPr lang="es-ES" dirty="0" smtClean="0"/>
              <a:t>  </a:t>
            </a:r>
            <a:r>
              <a:rPr lang="es-ES" dirty="0" smtClean="0">
                <a:sym typeface="Wingdings" pitchFamily="2" charset="2"/>
              </a:rPr>
              <a:t></a:t>
            </a:r>
            <a:r>
              <a:rPr lang="es-ES" dirty="0" smtClean="0"/>
              <a:t> qué gran </a:t>
            </a:r>
            <a:r>
              <a:rPr lang="es-ES" dirty="0"/>
              <a:t>contradicción</a:t>
            </a:r>
          </a:p>
          <a:p>
            <a:endParaRPr lang="es-ES" dirty="0" smtClean="0"/>
          </a:p>
          <a:p>
            <a:r>
              <a:rPr lang="es-ES" dirty="0" smtClean="0"/>
              <a:t>Solución (reto??): </a:t>
            </a:r>
          </a:p>
          <a:p>
            <a:pPr lvl="1"/>
            <a:r>
              <a:rPr lang="es-ES" dirty="0" smtClean="0"/>
              <a:t>Realizar prototipos de forma fácil</a:t>
            </a:r>
          </a:p>
          <a:p>
            <a:pPr lvl="1"/>
            <a:r>
              <a:rPr lang="es-ES" dirty="0" smtClean="0"/>
              <a:t>Que puedan hacerlos los “otros” actores del desarrollo (diseñadores, etnógrafos, …)</a:t>
            </a:r>
          </a:p>
          <a:p>
            <a:pPr lvl="1"/>
            <a:r>
              <a:rPr lang="es-ES" dirty="0" smtClean="0"/>
              <a:t>Que sean muy </a:t>
            </a:r>
            <a:r>
              <a:rPr lang="es-ES" dirty="0"/>
              <a:t>fáciles y rápidos de </a:t>
            </a:r>
            <a:r>
              <a:rPr lang="es-ES" dirty="0" smtClean="0"/>
              <a:t>cambiar</a:t>
            </a:r>
          </a:p>
          <a:p>
            <a:pPr lvl="1"/>
            <a:r>
              <a:rPr lang="es-ES" dirty="0" smtClean="0"/>
              <a:t>Que pueda reutilizarse el trabajo realizado</a:t>
            </a:r>
            <a:endParaRPr lang="es-ES" dirty="0"/>
          </a:p>
          <a:p>
            <a:endParaRPr lang="ca-ES" dirty="0"/>
          </a:p>
        </p:txBody>
      </p:sp>
      <p:sp>
        <p:nvSpPr>
          <p:cNvPr id="8" name="7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009023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algn="ctr"/>
            <a:r>
              <a:rPr lang="es-ES" dirty="0" smtClean="0"/>
              <a:t>Bocetos</a:t>
            </a:r>
            <a:endParaRPr lang="ca-ES" dirty="0" smtClean="0"/>
          </a:p>
        </p:txBody>
      </p:sp>
      <p:pic>
        <p:nvPicPr>
          <p:cNvPr id="30723" name="Picture 4" descr="metafores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5966312" y="233038"/>
            <a:ext cx="1694350" cy="3194375"/>
          </a:xfrm>
          <a:prstGeom prst="rect">
            <a:avLst/>
          </a:prstGeom>
          <a:ln>
            <a:noFill/>
          </a:ln>
          <a:effectLst>
            <a:outerShdw blurRad="292100" dist="139700" dir="2700000" algn="tl" rotWithShape="0">
              <a:srgbClr val="333333">
                <a:alpha val="65000"/>
              </a:srgbClr>
            </a:outerShdw>
          </a:effectLst>
        </p:spPr>
      </p:pic>
      <p:sp>
        <p:nvSpPr>
          <p:cNvPr id="480259" name="Rectangle 3"/>
          <p:cNvSpPr>
            <a:spLocks noGrp="1" noChangeArrowheads="1"/>
          </p:cNvSpPr>
          <p:nvPr>
            <p:ph type="body" idx="4294967295"/>
          </p:nvPr>
        </p:nvSpPr>
        <p:spPr>
          <a:xfrm>
            <a:off x="785813" y="2063262"/>
            <a:ext cx="4724033" cy="3866051"/>
          </a:xfrm>
        </p:spPr>
        <p:txBody>
          <a:bodyPr>
            <a:normAutofit/>
          </a:bodyPr>
          <a:lstStyle/>
          <a:p>
            <a:pPr eaLnBrk="1" hangingPunct="1">
              <a:lnSpc>
                <a:spcPct val="80000"/>
              </a:lnSpc>
              <a:defRPr/>
            </a:pPr>
            <a:r>
              <a:rPr lang="es-ES" sz="2600" dirty="0"/>
              <a:t>Los bocetos son maneras de representar </a:t>
            </a:r>
            <a:r>
              <a:rPr lang="es-ES" sz="2600" b="1" dirty="0">
                <a:solidFill>
                  <a:srgbClr val="3366CC"/>
                </a:solidFill>
              </a:rPr>
              <a:t>primeras ideas</a:t>
            </a:r>
            <a:r>
              <a:rPr lang="es-ES" sz="2600" dirty="0"/>
              <a:t>. </a:t>
            </a:r>
            <a:endParaRPr lang="es-ES" sz="2600" dirty="0" smtClean="0"/>
          </a:p>
          <a:p>
            <a:pPr eaLnBrk="1" hangingPunct="1">
              <a:lnSpc>
                <a:spcPct val="80000"/>
              </a:lnSpc>
              <a:defRPr/>
            </a:pPr>
            <a:endParaRPr lang="es-ES" sz="2600" dirty="0"/>
          </a:p>
          <a:p>
            <a:pPr eaLnBrk="1" hangingPunct="1">
              <a:lnSpc>
                <a:spcPct val="80000"/>
              </a:lnSpc>
              <a:defRPr/>
            </a:pPr>
            <a:r>
              <a:rPr lang="es-ES" sz="2600" dirty="0"/>
              <a:t>Se usan en la </a:t>
            </a:r>
            <a:r>
              <a:rPr lang="es-ES" sz="2600" b="1" dirty="0">
                <a:solidFill>
                  <a:srgbClr val="3366CC"/>
                </a:solidFill>
              </a:rPr>
              <a:t>etapas</a:t>
            </a:r>
            <a:r>
              <a:rPr lang="es-ES" sz="2600" dirty="0"/>
              <a:t> más </a:t>
            </a:r>
            <a:r>
              <a:rPr lang="es-ES" sz="2600" b="1" dirty="0" err="1">
                <a:solidFill>
                  <a:srgbClr val="3366CC"/>
                </a:solidFill>
              </a:rPr>
              <a:t>iniciales</a:t>
            </a:r>
            <a:r>
              <a:rPr lang="es-ES" sz="2600" dirty="0"/>
              <a:t> del diseño, a menudo antes incluso de determinar muchos aspectos del análisis de requisitos, con la finalidad de recoger las primeras impresiones del espacio de trabajo de la interacción </a:t>
            </a:r>
          </a:p>
          <a:p>
            <a:pPr eaLnBrk="1" hangingPunct="1">
              <a:lnSpc>
                <a:spcPct val="80000"/>
              </a:lnSpc>
              <a:defRPr/>
            </a:pPr>
            <a:endParaRPr lang="ca-ES" sz="2600" dirty="0"/>
          </a:p>
        </p:txBody>
      </p:sp>
      <p:pic>
        <p:nvPicPr>
          <p:cNvPr id="30725" name="Picture 5" descr="metafores1"/>
          <p:cNvPicPr>
            <a:picLocks noGrp="1" noChangeAspect="1" noChangeArrowheads="1"/>
          </p:cNvPicPr>
          <p:nvPr>
            <p:ph sz="quarter" idx="4294967295"/>
          </p:nvPr>
        </p:nvPicPr>
        <p:blipFill>
          <a:blip r:embed="rId3" cstate="print">
            <a:extLst>
              <a:ext uri="{28A0092B-C50C-407E-A947-70E740481C1C}">
                <a14:useLocalDpi xmlns:a14="http://schemas.microsoft.com/office/drawing/2010/main" xmlns="" val="0"/>
              </a:ext>
            </a:extLst>
          </a:blip>
          <a:srcRect/>
          <a:stretch>
            <a:fillRect/>
          </a:stretch>
        </p:blipFill>
        <p:spPr>
          <a:xfrm>
            <a:off x="263036" y="212480"/>
            <a:ext cx="2274888" cy="1476375"/>
          </a:xfrm>
          <a:prstGeom prst="rect">
            <a:avLst/>
          </a:prstGeom>
          <a:ln>
            <a:noFill/>
          </a:ln>
          <a:effectLst>
            <a:outerShdw blurRad="292100" dist="139700" dir="2700000" algn="tl" rotWithShape="0">
              <a:srgbClr val="333333">
                <a:alpha val="65000"/>
              </a:srgbClr>
            </a:outerShdw>
          </a:effectLst>
        </p:spPr>
      </p:pic>
      <p:pic>
        <p:nvPicPr>
          <p:cNvPr id="30726" name="Picture 6" descr="metafores5"/>
          <p:cNvPicPr>
            <a:picLocks noGrp="1" noChangeAspect="1" noChangeArrowheads="1"/>
          </p:cNvPicPr>
          <p:nvPr>
            <p:ph sz="quarter" idx="4294967295"/>
          </p:nvPr>
        </p:nvPicPr>
        <p:blipFill>
          <a:blip r:embed="rId4" cstate="print">
            <a:extLst>
              <a:ext uri="{28A0092B-C50C-407E-A947-70E740481C1C}">
                <a14:useLocalDpi xmlns:a14="http://schemas.microsoft.com/office/drawing/2010/main" xmlns="" val="0"/>
              </a:ext>
            </a:extLst>
          </a:blip>
          <a:srcRect/>
          <a:stretch>
            <a:fillRect/>
          </a:stretch>
        </p:blipFill>
        <p:spPr>
          <a:xfrm>
            <a:off x="7333882" y="722435"/>
            <a:ext cx="1625600" cy="684213"/>
          </a:xfrm>
          <a:prstGeom prst="rect">
            <a:avLst/>
          </a:prstGeom>
          <a:ln>
            <a:noFill/>
          </a:ln>
          <a:effectLst>
            <a:outerShdw blurRad="292100" dist="139700" dir="2700000" algn="tl" rotWithShape="0">
              <a:srgbClr val="333333">
                <a:alpha val="65000"/>
              </a:srgbClr>
            </a:outerShdw>
          </a:effectLst>
        </p:spPr>
      </p:pic>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20837" y="4576274"/>
            <a:ext cx="3134458" cy="1567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3 Rectángulo"/>
          <p:cNvSpPr/>
          <p:nvPr/>
        </p:nvSpPr>
        <p:spPr>
          <a:xfrm rot="5400000">
            <a:off x="6623538" y="3931858"/>
            <a:ext cx="4572000" cy="253916"/>
          </a:xfrm>
          <a:prstGeom prst="rect">
            <a:avLst/>
          </a:prstGeom>
        </p:spPr>
        <p:txBody>
          <a:bodyPr>
            <a:spAutoFit/>
          </a:bodyPr>
          <a:lstStyle/>
          <a:p>
            <a:r>
              <a:rPr lang="ca-ES" sz="1050" dirty="0">
                <a:hlinkClick r:id="rId6"/>
              </a:rPr>
              <a:t>http://</a:t>
            </a:r>
            <a:r>
              <a:rPr lang="ca-ES" sz="1050" dirty="0" smtClean="0">
                <a:hlinkClick r:id="rId6"/>
              </a:rPr>
              <a:t>www.alistapart.com/articles/sketching-the-visual-thinking-power-tool</a:t>
            </a:r>
            <a:endParaRPr lang="ca-ES" sz="1050" dirty="0"/>
          </a:p>
        </p:txBody>
      </p:sp>
      <p:sp>
        <p:nvSpPr>
          <p:cNvPr id="6" name="5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671698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Bocetos</a:t>
            </a:r>
            <a:r>
              <a:rPr lang="ca-ES" dirty="0" smtClean="0"/>
              <a:t>. </a:t>
            </a:r>
            <a:r>
              <a:rPr lang="ca-ES" dirty="0" err="1" smtClean="0"/>
              <a:t>Sketching</a:t>
            </a:r>
            <a:endParaRPr lang="ca-ES" dirty="0"/>
          </a:p>
        </p:txBody>
      </p:sp>
      <p:pic>
        <p:nvPicPr>
          <p:cNvPr id="7170" name="Picture 2">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4438" y="1633295"/>
            <a:ext cx="5022239" cy="4087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5 Rectángulo"/>
          <p:cNvSpPr/>
          <p:nvPr/>
        </p:nvSpPr>
        <p:spPr>
          <a:xfrm>
            <a:off x="1214437" y="5773220"/>
            <a:ext cx="7613039" cy="369332"/>
          </a:xfrm>
          <a:prstGeom prst="rect">
            <a:avLst/>
          </a:prstGeom>
        </p:spPr>
        <p:txBody>
          <a:bodyPr wrap="square">
            <a:spAutoFit/>
          </a:bodyPr>
          <a:lstStyle/>
          <a:p>
            <a:r>
              <a:rPr lang="ca-ES" sz="1800" dirty="0">
                <a:hlinkClick r:id="rId4"/>
              </a:rPr>
              <a:t>http://</a:t>
            </a:r>
            <a:r>
              <a:rPr lang="ca-ES" sz="1800" dirty="0" smtClean="0">
                <a:hlinkClick r:id="rId4"/>
              </a:rPr>
              <a:t>www.alistapart.com/articles/sketching-the-visual-thinking-power-tool</a:t>
            </a:r>
            <a:endParaRPr lang="ca-ES" sz="1800" dirty="0"/>
          </a:p>
        </p:txBody>
      </p:sp>
      <p:sp>
        <p:nvSpPr>
          <p:cNvPr id="10" name="9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3" name="Contenidor de número de diapositiva 2"/>
          <p:cNvSpPr>
            <a:spLocks noGrp="1"/>
          </p:cNvSpPr>
          <p:nvPr>
            <p:ph type="sldNum" sz="quarter" idx="12"/>
          </p:nvPr>
        </p:nvSpPr>
        <p:spPr/>
        <p:txBody>
          <a:bodyPr/>
          <a:lstStyle/>
          <a:p>
            <a:fld id="{0C5AB85A-3A64-4344-B0E7-674BEE59AE21}" type="slidenum">
              <a:rPr lang="es-CO" smtClean="0"/>
              <a:pPr/>
              <a:t>14</a:t>
            </a:fld>
            <a:endParaRPr lang="es-CO"/>
          </a:p>
        </p:txBody>
      </p:sp>
      <p:sp>
        <p:nvSpPr>
          <p:cNvPr id="4" name="Contenidor de data 3"/>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1912971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ítol 1"/>
          <p:cNvSpPr>
            <a:spLocks noGrp="1"/>
          </p:cNvSpPr>
          <p:nvPr>
            <p:ph type="title"/>
          </p:nvPr>
        </p:nvSpPr>
        <p:spPr/>
        <p:txBody>
          <a:bodyPr>
            <a:normAutofit/>
          </a:bodyPr>
          <a:lstStyle/>
          <a:p>
            <a:pPr eaLnBrk="1" hangingPunct="1"/>
            <a:r>
              <a:rPr lang="es-ES" dirty="0" smtClean="0"/>
              <a:t>Prototipo de papel</a:t>
            </a:r>
          </a:p>
        </p:txBody>
      </p:sp>
      <p:sp>
        <p:nvSpPr>
          <p:cNvPr id="3" name="Contenidor de contingut 2"/>
          <p:cNvSpPr>
            <a:spLocks noGrp="1"/>
          </p:cNvSpPr>
          <p:nvPr>
            <p:ph idx="1"/>
          </p:nvPr>
        </p:nvSpPr>
        <p:spPr/>
        <p:txBody>
          <a:bodyPr>
            <a:normAutofit/>
          </a:bodyPr>
          <a:lstStyle/>
          <a:p>
            <a:pPr algn="just" eaLnBrk="1" hangingPunct="1">
              <a:lnSpc>
                <a:spcPct val="80000"/>
              </a:lnSpc>
              <a:defRPr/>
            </a:pPr>
            <a:r>
              <a:rPr lang="es-ES_tradnl" sz="3000" dirty="0" smtClean="0">
                <a:cs typeface="Times New Roman" pitchFamily="18" charset="0"/>
              </a:rPr>
              <a:t>Este tipo de prototipo se basa en la utilización de papel, tijeras, lápiz o instrumentos que se puedan utilizar para describir un diseño en un papel.</a:t>
            </a:r>
          </a:p>
          <a:p>
            <a:pPr algn="just" eaLnBrk="1" hangingPunct="1">
              <a:lnSpc>
                <a:spcPct val="80000"/>
              </a:lnSpc>
              <a:defRPr/>
            </a:pPr>
            <a:endParaRPr lang="es-ES_tradnl" sz="3000" dirty="0" smtClean="0">
              <a:cs typeface="Times New Roman" pitchFamily="18" charset="0"/>
            </a:endParaRPr>
          </a:p>
          <a:p>
            <a:pPr algn="just" eaLnBrk="1" hangingPunct="1">
              <a:lnSpc>
                <a:spcPct val="80000"/>
              </a:lnSpc>
              <a:defRPr/>
            </a:pPr>
            <a:r>
              <a:rPr lang="es-ES_tradnl" sz="3000" dirty="0" smtClean="0">
                <a:cs typeface="Times New Roman" pitchFamily="18" charset="0"/>
              </a:rPr>
              <a:t>Este sistema nos permite </a:t>
            </a:r>
          </a:p>
          <a:p>
            <a:pPr algn="just" eaLnBrk="1" hangingPunct="1">
              <a:lnSpc>
                <a:spcPct val="80000"/>
              </a:lnSpc>
              <a:buFontTx/>
              <a:buNone/>
              <a:defRPr/>
            </a:pPr>
            <a:r>
              <a:rPr lang="es-ES_tradnl" sz="3000" dirty="0" smtClean="0">
                <a:cs typeface="Times New Roman" pitchFamily="18" charset="0"/>
              </a:rPr>
              <a:t>	una gran velocidad y flexibilidad.</a:t>
            </a:r>
          </a:p>
          <a:p>
            <a:pPr algn="just" eaLnBrk="1" hangingPunct="1">
              <a:lnSpc>
                <a:spcPct val="80000"/>
              </a:lnSpc>
              <a:defRPr/>
            </a:pPr>
            <a:endParaRPr lang="es-ES_tradnl" sz="3000" dirty="0" smtClean="0">
              <a:cs typeface="Times New Roman" pitchFamily="18" charset="0"/>
            </a:endParaRPr>
          </a:p>
          <a:p>
            <a:pPr algn="just" eaLnBrk="1" hangingPunct="1">
              <a:lnSpc>
                <a:spcPct val="80000"/>
              </a:lnSpc>
              <a:defRPr/>
            </a:pPr>
            <a:r>
              <a:rPr lang="es-ES" sz="3000" dirty="0" smtClean="0"/>
              <a:t>El objetivo del prototipo de papel no es probar o verificar </a:t>
            </a:r>
            <a:r>
              <a:rPr lang="es-ES" sz="3000" i="1" dirty="0" smtClean="0"/>
              <a:t>lo bonito que es el diseño</a:t>
            </a:r>
            <a:r>
              <a:rPr lang="es-ES" sz="3000" dirty="0" smtClean="0"/>
              <a:t> sino que se trata de verificar si los usuarios son capaces de realizar sus tareas.</a:t>
            </a:r>
            <a:r>
              <a:rPr lang="es-ES" sz="2600" dirty="0" smtClean="0"/>
              <a:t> </a:t>
            </a:r>
            <a:endParaRPr lang="es-ES" sz="2800" dirty="0" smtClean="0"/>
          </a:p>
          <a:p>
            <a:pPr eaLnBrk="1" hangingPunct="1">
              <a:defRPr/>
            </a:pPr>
            <a:endParaRPr lang="es-ES" dirty="0"/>
          </a:p>
        </p:txBody>
      </p:sp>
      <p:graphicFrame>
        <p:nvGraphicFramePr>
          <p:cNvPr id="1026" name="Object 2"/>
          <p:cNvGraphicFramePr>
            <a:graphicFrameLocks noChangeAspect="1"/>
          </p:cNvGraphicFramePr>
          <p:nvPr/>
        </p:nvGraphicFramePr>
        <p:xfrm>
          <a:off x="6929438" y="2928938"/>
          <a:ext cx="1685925" cy="904875"/>
        </p:xfrm>
        <a:graphic>
          <a:graphicData uri="http://schemas.openxmlformats.org/presentationml/2006/ole">
            <p:oleObj spid="_x0000_s1031" name="Fotografía de Photo Editor" r:id="rId3" imgW="1685714" imgH="905001" progId="">
              <p:embed/>
            </p:oleObj>
          </a:graphicData>
        </a:graphic>
      </p:graphicFrame>
      <p:sp>
        <p:nvSpPr>
          <p:cNvPr id="6" name="5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860158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a:xfrm>
            <a:off x="457200" y="274638"/>
            <a:ext cx="8229600" cy="796925"/>
          </a:xfrm>
        </p:spPr>
        <p:txBody>
          <a:bodyPr/>
          <a:lstStyle/>
          <a:p>
            <a:pPr eaLnBrk="1" hangingPunct="1"/>
            <a:r>
              <a:rPr lang="es-ES" dirty="0" smtClean="0"/>
              <a:t>Prototipo de papel</a:t>
            </a:r>
            <a:endParaRPr lang="ca-ES" dirty="0" smtClean="0"/>
          </a:p>
        </p:txBody>
      </p:sp>
      <p:sp>
        <p:nvSpPr>
          <p:cNvPr id="31747" name="Contenidor de contingut 9"/>
          <p:cNvSpPr>
            <a:spLocks noGrp="1"/>
          </p:cNvSpPr>
          <p:nvPr>
            <p:ph idx="1"/>
          </p:nvPr>
        </p:nvSpPr>
        <p:spPr/>
        <p:txBody>
          <a:bodyPr/>
          <a:lstStyle/>
          <a:p>
            <a:pPr eaLnBrk="1" hangingPunct="1"/>
            <a:endParaRPr lang="es-ES" smtClean="0"/>
          </a:p>
        </p:txBody>
      </p:sp>
      <p:pic>
        <p:nvPicPr>
          <p:cNvPr id="31748" name="Picture 3" descr="MoltsProtPap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9713" y="1116013"/>
            <a:ext cx="5754687" cy="530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72225" y="1700213"/>
            <a:ext cx="2413000"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0" name="Picture 5" descr="card-sorting1"/>
          <p:cNvPicPr>
            <a:picLocks noChangeAspect="1" noChangeArrowheads="1"/>
          </p:cNvPicPr>
          <p:nvPr/>
        </p:nvPicPr>
        <p:blipFill>
          <a:blip r:embed="rId4" cstate="print">
            <a:lum bright="-6000"/>
            <a:extLst>
              <a:ext uri="{28A0092B-C50C-407E-A947-70E740481C1C}">
                <a14:useLocalDpi xmlns:a14="http://schemas.microsoft.com/office/drawing/2010/main" xmlns="" val="0"/>
              </a:ext>
            </a:extLst>
          </a:blip>
          <a:srcRect/>
          <a:stretch>
            <a:fillRect/>
          </a:stretch>
        </p:blipFill>
        <p:spPr bwMode="auto">
          <a:xfrm>
            <a:off x="6372225" y="3860800"/>
            <a:ext cx="2536825" cy="179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376498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ítol 9"/>
          <p:cNvSpPr>
            <a:spLocks noGrp="1"/>
          </p:cNvSpPr>
          <p:nvPr>
            <p:ph type="title"/>
          </p:nvPr>
        </p:nvSpPr>
        <p:spPr/>
        <p:txBody>
          <a:bodyPr/>
          <a:lstStyle/>
          <a:p>
            <a:pPr eaLnBrk="1" hangingPunct="1"/>
            <a:endParaRPr lang="es-ES" smtClean="0"/>
          </a:p>
        </p:txBody>
      </p:sp>
      <p:sp>
        <p:nvSpPr>
          <p:cNvPr id="32771" name="Contenidor de contingut 10"/>
          <p:cNvSpPr>
            <a:spLocks noGrp="1"/>
          </p:cNvSpPr>
          <p:nvPr>
            <p:ph idx="1"/>
          </p:nvPr>
        </p:nvSpPr>
        <p:spPr/>
        <p:txBody>
          <a:bodyPr/>
          <a:lstStyle/>
          <a:p>
            <a:pPr eaLnBrk="1" hangingPunct="1"/>
            <a:endParaRPr lang="es-ES" smtClean="0"/>
          </a:p>
        </p:txBody>
      </p:sp>
      <p:pic>
        <p:nvPicPr>
          <p:cNvPr id="32772" name="Picture 4">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1938" y="192088"/>
            <a:ext cx="5238750" cy="6396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5">
            <a:hlinkClick r:id="rId2"/>
          </p:cNvPr>
          <p:cNvSpPr>
            <a:spLocks noChangeArrowheads="1"/>
          </p:cNvSpPr>
          <p:nvPr/>
        </p:nvSpPr>
        <p:spPr bwMode="auto">
          <a:xfrm>
            <a:off x="2611438" y="6115050"/>
            <a:ext cx="6370637" cy="314325"/>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nSpc>
                <a:spcPct val="90000"/>
              </a:lnSpc>
              <a:spcBef>
                <a:spcPct val="20000"/>
              </a:spcBef>
              <a:buFont typeface="Wingdings" pitchFamily="2" charset="2"/>
              <a:buNone/>
            </a:pPr>
            <a:r>
              <a:rPr lang="es-ES" sz="1600" u="sng">
                <a:solidFill>
                  <a:srgbClr val="0000FF"/>
                </a:solidFill>
                <a:latin typeface="Trebuchet MS" pitchFamily="34" charset="0"/>
              </a:rPr>
              <a:t>http://blogs.msdn.com/jensenh/archive/2006/01/06/510069.aspx</a:t>
            </a:r>
          </a:p>
        </p:txBody>
      </p:sp>
      <p:sp>
        <p:nvSpPr>
          <p:cNvPr id="32774" name="QuadreDeText 12">
            <a:hlinkClick r:id="rId4"/>
          </p:cNvPr>
          <p:cNvSpPr txBox="1">
            <a:spLocks noChangeArrowheads="1"/>
          </p:cNvSpPr>
          <p:nvPr/>
        </p:nvSpPr>
        <p:spPr bwMode="auto">
          <a:xfrm>
            <a:off x="5857875" y="3000375"/>
            <a:ext cx="274637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cs typeface="Arial" charset="0"/>
              </a:defRPr>
            </a:lvl9pPr>
          </a:lstStyle>
          <a:p>
            <a:pPr eaLnBrk="1" hangingPunct="1">
              <a:lnSpc>
                <a:spcPct val="90000"/>
              </a:lnSpc>
              <a:spcBef>
                <a:spcPct val="20000"/>
              </a:spcBef>
              <a:buFont typeface="Wingdings" pitchFamily="2" charset="2"/>
              <a:buNone/>
            </a:pPr>
            <a:r>
              <a:rPr lang="es-ES" sz="1600" u="sng">
                <a:solidFill>
                  <a:srgbClr val="0000FF"/>
                </a:solidFill>
                <a:latin typeface="Trebuchet MS" pitchFamily="34" charset="0"/>
              </a:rPr>
              <a:t>www.paperprototyping.com</a:t>
            </a:r>
          </a:p>
        </p:txBody>
      </p:sp>
      <p:pic>
        <p:nvPicPr>
          <p:cNvPr id="31746" name="Picture 2"/>
          <p:cNvPicPr>
            <a:picLocks noChangeAspect="1" noChangeArrowheads="1"/>
          </p:cNvPicPr>
          <p:nvPr/>
        </p:nvPicPr>
        <p:blipFill>
          <a:blip r:embed="rId5" cstate="print"/>
          <a:srcRect/>
          <a:stretch>
            <a:fillRect/>
          </a:stretch>
        </p:blipFill>
        <p:spPr bwMode="auto">
          <a:xfrm>
            <a:off x="6334125" y="361305"/>
            <a:ext cx="2036989" cy="2567633"/>
          </a:xfrm>
          <a:prstGeom prst="rect">
            <a:avLst/>
          </a:prstGeom>
          <a:ln>
            <a:noFill/>
          </a:ln>
          <a:effectLst>
            <a:outerShdw blurRad="292100" dist="139700" dir="2700000" algn="tl" rotWithShape="0">
              <a:srgbClr val="333333">
                <a:alpha val="65000"/>
              </a:srgbClr>
            </a:outerShdw>
          </a:effec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11560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4" descr="Prot%20Paper%20ex"/>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a:xfrm>
            <a:off x="4071938" y="1733550"/>
            <a:ext cx="4845050" cy="4525963"/>
          </a:xfrm>
        </p:spPr>
      </p:pic>
      <p:sp>
        <p:nvSpPr>
          <p:cNvPr id="33796" name="Rectangle 3"/>
          <p:cNvSpPr>
            <a:spLocks noGrp="1" noChangeArrowheads="1"/>
          </p:cNvSpPr>
          <p:nvPr>
            <p:ph type="body" sz="half" idx="4294967295"/>
          </p:nvPr>
        </p:nvSpPr>
        <p:spPr>
          <a:xfrm>
            <a:off x="0" y="1714500"/>
            <a:ext cx="3881438" cy="4416425"/>
          </a:xfrm>
        </p:spPr>
        <p:txBody>
          <a:bodyPr/>
          <a:lstStyle/>
          <a:p>
            <a:pPr eaLnBrk="1" hangingPunct="1">
              <a:lnSpc>
                <a:spcPct val="90000"/>
              </a:lnSpc>
            </a:pPr>
            <a:r>
              <a:rPr lang="es-ES" sz="2000" smtClean="0"/>
              <a:t>La técnica del prototipado de papel consiste en dibujar en un papel, a diferentes niveles estéticos, las interfaces que se van a probar y valorar.  </a:t>
            </a:r>
          </a:p>
          <a:p>
            <a:pPr eaLnBrk="1" hangingPunct="1">
              <a:lnSpc>
                <a:spcPct val="90000"/>
              </a:lnSpc>
            </a:pPr>
            <a:endParaRPr lang="es-ES" sz="2000" smtClean="0"/>
          </a:p>
          <a:p>
            <a:pPr eaLnBrk="1" hangingPunct="1">
              <a:lnSpc>
                <a:spcPct val="90000"/>
              </a:lnSpc>
            </a:pPr>
            <a:r>
              <a:rPr lang="es-ES" sz="2000" smtClean="0"/>
              <a:t>Los diferentes estados de la interfaz se van dibujando en hojas separadas y mediante un proceso de ordenación permite que el usuario final interactúe con este material simulando el funcionamiento del sistema.</a:t>
            </a:r>
          </a:p>
          <a:p>
            <a:pPr eaLnBrk="1" hangingPunct="1">
              <a:lnSpc>
                <a:spcPct val="90000"/>
              </a:lnSpc>
            </a:pPr>
            <a:endParaRPr lang="ca-ES" sz="2000" smtClean="0"/>
          </a:p>
        </p:txBody>
      </p:sp>
      <p:sp>
        <p:nvSpPr>
          <p:cNvPr id="4" name="3 Título"/>
          <p:cNvSpPr>
            <a:spLocks noGrp="1"/>
          </p:cNvSpPr>
          <p:nvPr>
            <p:ph type="title"/>
          </p:nvPr>
        </p:nvSpPr>
        <p:spPr/>
        <p:txBody>
          <a:bodyPr>
            <a:normAutofit fontScale="90000"/>
          </a:bodyPr>
          <a:lstStyle/>
          <a:p>
            <a:r>
              <a:rPr lang="ca-ES" dirty="0" err="1"/>
              <a:t>Prototipo</a:t>
            </a:r>
            <a:r>
              <a:rPr lang="ca-ES" dirty="0"/>
              <a:t> de </a:t>
            </a:r>
            <a:r>
              <a:rPr lang="ca-ES" dirty="0" err="1" smtClean="0"/>
              <a:t>papel</a:t>
            </a:r>
            <a:r>
              <a:rPr lang="ca-ES" dirty="0" smtClean="0"/>
              <a:t>. </a:t>
            </a:r>
            <a:br>
              <a:rPr lang="ca-ES" dirty="0" smtClean="0"/>
            </a:br>
            <a:r>
              <a:rPr lang="ca-ES" dirty="0" err="1" smtClean="0"/>
              <a:t>Ejemplo</a:t>
            </a:r>
            <a:r>
              <a:rPr lang="ca-ES" dirty="0" smtClean="0"/>
              <a:t> </a:t>
            </a:r>
            <a:r>
              <a:rPr lang="ca-ES" dirty="0" err="1"/>
              <a:t>Check</a:t>
            </a:r>
            <a:r>
              <a:rPr lang="ca-ES" dirty="0"/>
              <a:t>-in hotel</a:t>
            </a:r>
          </a:p>
        </p:txBody>
      </p:sp>
      <p:sp>
        <p:nvSpPr>
          <p:cNvPr id="6" name="5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440683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idx="1"/>
          </p:nvPr>
        </p:nvSpPr>
        <p:spPr/>
        <p:txBody>
          <a:bodyPr/>
          <a:lstStyle/>
          <a:p>
            <a:pPr algn="just" eaLnBrk="1" hangingPunct="1">
              <a:lnSpc>
                <a:spcPct val="90000"/>
              </a:lnSpc>
            </a:pPr>
            <a:r>
              <a:rPr lang="es-ES_tradnl" sz="2600" smtClean="0">
                <a:cs typeface="Times New Roman" pitchFamily="18" charset="0"/>
              </a:rPr>
              <a:t>Nos situaremos en un escenario de uso de futuro en el que el diseñador actúa como coordinador.</a:t>
            </a:r>
          </a:p>
          <a:p>
            <a:pPr algn="just" eaLnBrk="1" hangingPunct="1">
              <a:lnSpc>
                <a:spcPct val="90000"/>
              </a:lnSpc>
            </a:pPr>
            <a:endParaRPr lang="es-ES_tradnl" sz="2600" smtClean="0">
              <a:cs typeface="Times New Roman" pitchFamily="18" charset="0"/>
            </a:endParaRPr>
          </a:p>
          <a:p>
            <a:pPr algn="just" eaLnBrk="1" hangingPunct="1">
              <a:lnSpc>
                <a:spcPct val="90000"/>
              </a:lnSpc>
            </a:pPr>
            <a:r>
              <a:rPr lang="es-ES_tradnl" sz="2600" smtClean="0">
                <a:cs typeface="Times New Roman" pitchFamily="18" charset="0"/>
              </a:rPr>
              <a:t>El prototipo será analizado por un posible usuario que  intentará realizar algunas de las tareas a diseñar.</a:t>
            </a:r>
          </a:p>
          <a:p>
            <a:pPr algn="just" eaLnBrk="1" hangingPunct="1">
              <a:lnSpc>
                <a:spcPct val="90000"/>
              </a:lnSpc>
            </a:pPr>
            <a:endParaRPr lang="es-ES_tradnl" sz="2600" smtClean="0">
              <a:cs typeface="Times New Roman" pitchFamily="18" charset="0"/>
            </a:endParaRPr>
          </a:p>
          <a:p>
            <a:pPr algn="just" eaLnBrk="1" hangingPunct="1">
              <a:lnSpc>
                <a:spcPct val="90000"/>
              </a:lnSpc>
            </a:pPr>
            <a:r>
              <a:rPr lang="es-ES_tradnl" sz="2600" smtClean="0">
                <a:cs typeface="Times New Roman" pitchFamily="18" charset="0"/>
              </a:rPr>
              <a:t>En voz alta se irán realizando las interacciones y le iremos cambiando las hojas de papel en función de las interacciones que vaya realizando</a:t>
            </a:r>
            <a:r>
              <a:rPr lang="es-ES_tradnl" sz="2600" smtClean="0">
                <a:latin typeface="Antique Olive" pitchFamily="34" charset="0"/>
                <a:cs typeface="Times New Roman" pitchFamily="18" charset="0"/>
              </a:rPr>
              <a:t>.</a:t>
            </a:r>
            <a:endParaRPr lang="ca-ES" sz="2600" smtClean="0">
              <a:latin typeface="Antique Olive" pitchFamily="34" charset="0"/>
              <a:cs typeface="Times New Roman" pitchFamily="18" charset="0"/>
            </a:endParaRPr>
          </a:p>
        </p:txBody>
      </p:sp>
      <p:sp>
        <p:nvSpPr>
          <p:cNvPr id="7" name="Títol 6"/>
          <p:cNvSpPr>
            <a:spLocks noGrp="1"/>
          </p:cNvSpPr>
          <p:nvPr>
            <p:ph type="title"/>
          </p:nvPr>
        </p:nvSpPr>
        <p:spPr/>
        <p:txBody>
          <a:bodyPr>
            <a:normAutofit/>
          </a:bodyPr>
          <a:lstStyle/>
          <a:p>
            <a:pPr eaLnBrk="1" hangingPunct="1">
              <a:defRPr/>
            </a:pPr>
            <a:r>
              <a:rPr lang="es-ES" dirty="0" smtClean="0"/>
              <a:t>Prototipo en papel. Uso</a:t>
            </a:r>
            <a:endParaRPr lang="es-ES" dirty="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666637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ca-ES" dirty="0" err="1"/>
              <a:t>Breve</a:t>
            </a:r>
            <a:r>
              <a:rPr lang="ca-ES" dirty="0"/>
              <a:t> </a:t>
            </a:r>
            <a:r>
              <a:rPr lang="ca-ES" dirty="0" err="1"/>
              <a:t>descripción</a:t>
            </a:r>
            <a:endParaRPr lang="ca-ES" dirty="0"/>
          </a:p>
        </p:txBody>
      </p:sp>
      <p:sp>
        <p:nvSpPr>
          <p:cNvPr id="19459" name="Rectangle 3"/>
          <p:cNvSpPr>
            <a:spLocks noGrp="1" noChangeArrowheads="1"/>
          </p:cNvSpPr>
          <p:nvPr>
            <p:ph idx="1"/>
          </p:nvPr>
        </p:nvSpPr>
        <p:spPr/>
        <p:txBody>
          <a:bodyPr>
            <a:normAutofit/>
          </a:bodyPr>
          <a:lstStyle/>
          <a:p>
            <a:pPr eaLnBrk="1" hangingPunct="1">
              <a:spcAft>
                <a:spcPts val="600"/>
              </a:spcAft>
              <a:buClr>
                <a:schemeClr val="tx2"/>
              </a:buClr>
              <a:defRPr/>
            </a:pPr>
            <a:r>
              <a:rPr lang="es-ES" dirty="0" smtClean="0"/>
              <a:t>En el contexto de la disciplina </a:t>
            </a:r>
            <a:r>
              <a:rPr lang="es-ES" dirty="0" smtClean="0"/>
              <a:t>IPO - HCI </a:t>
            </a:r>
            <a:r>
              <a:rPr lang="es-ES" b="1" dirty="0" smtClean="0">
                <a:solidFill>
                  <a:srgbClr val="0070C0"/>
                </a:solidFill>
              </a:rPr>
              <a:t>iterar </a:t>
            </a:r>
            <a:r>
              <a:rPr lang="es-ES" dirty="0" smtClean="0"/>
              <a:t>hacia la consecución de una meta es fundamental</a:t>
            </a:r>
          </a:p>
          <a:p>
            <a:pPr eaLnBrk="1" hangingPunct="1">
              <a:spcAft>
                <a:spcPts val="600"/>
              </a:spcAft>
              <a:buClr>
                <a:schemeClr val="tx2"/>
              </a:buClr>
              <a:defRPr/>
            </a:pPr>
            <a:r>
              <a:rPr lang="es-ES" dirty="0" smtClean="0"/>
              <a:t>Los prototipos constituyen una </a:t>
            </a:r>
            <a:r>
              <a:rPr lang="es-ES" b="1" dirty="0" smtClean="0">
                <a:solidFill>
                  <a:srgbClr val="0070C0"/>
                </a:solidFill>
              </a:rPr>
              <a:t>herramienta imprescindible</a:t>
            </a:r>
            <a:r>
              <a:rPr lang="es-ES" dirty="0" smtClean="0"/>
              <a:t> para conseguirlo.</a:t>
            </a:r>
          </a:p>
          <a:p>
            <a:pPr eaLnBrk="1" hangingPunct="1">
              <a:spcAft>
                <a:spcPts val="600"/>
              </a:spcAft>
              <a:buClr>
                <a:schemeClr val="tx2"/>
              </a:buClr>
              <a:defRPr/>
            </a:pPr>
            <a:r>
              <a:rPr lang="es-ES" dirty="0" smtClean="0"/>
              <a:t>En este taller</a:t>
            </a:r>
          </a:p>
          <a:p>
            <a:pPr lvl="1" eaLnBrk="1" hangingPunct="1">
              <a:spcAft>
                <a:spcPts val="600"/>
              </a:spcAft>
              <a:buClr>
                <a:schemeClr val="tx2"/>
              </a:buClr>
              <a:defRPr/>
            </a:pPr>
            <a:r>
              <a:rPr lang="es-ES" dirty="0" smtClean="0"/>
              <a:t>entenderemos el </a:t>
            </a:r>
            <a:r>
              <a:rPr lang="es-ES" b="1" dirty="0" smtClean="0">
                <a:solidFill>
                  <a:srgbClr val="0070C0"/>
                </a:solidFill>
              </a:rPr>
              <a:t>concepto </a:t>
            </a:r>
            <a:r>
              <a:rPr lang="es-ES" dirty="0" smtClean="0"/>
              <a:t>de </a:t>
            </a:r>
            <a:r>
              <a:rPr lang="es-ES" dirty="0" err="1" smtClean="0"/>
              <a:t>prototipado</a:t>
            </a:r>
            <a:r>
              <a:rPr lang="es-ES" dirty="0" smtClean="0"/>
              <a:t> en el contexto del diseño de sistemas interactivos</a:t>
            </a:r>
          </a:p>
          <a:p>
            <a:pPr lvl="1" eaLnBrk="1" hangingPunct="1">
              <a:spcAft>
                <a:spcPts val="600"/>
              </a:spcAft>
              <a:buClr>
                <a:schemeClr val="tx2"/>
              </a:buClr>
              <a:defRPr/>
            </a:pPr>
            <a:r>
              <a:rPr lang="es-ES" dirty="0" smtClean="0"/>
              <a:t>conoceremos las diferentes </a:t>
            </a:r>
            <a:r>
              <a:rPr lang="es-ES" b="1" dirty="0" smtClean="0">
                <a:solidFill>
                  <a:srgbClr val="0070C0"/>
                </a:solidFill>
              </a:rPr>
              <a:t>técnicas</a:t>
            </a:r>
            <a:endParaRPr lang="es-ES" dirty="0" smtClean="0"/>
          </a:p>
        </p:txBody>
      </p:sp>
      <p:sp>
        <p:nvSpPr>
          <p:cNvPr id="6" name="5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122424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ol 1"/>
          <p:cNvSpPr>
            <a:spLocks noGrp="1"/>
          </p:cNvSpPr>
          <p:nvPr>
            <p:ph type="title"/>
          </p:nvPr>
        </p:nvSpPr>
        <p:spPr/>
        <p:txBody>
          <a:bodyPr/>
          <a:lstStyle/>
          <a:p>
            <a:pPr eaLnBrk="1" hangingPunct="1"/>
            <a:endParaRPr lang="es-ES" smtClean="0"/>
          </a:p>
        </p:txBody>
      </p:sp>
      <p:pic>
        <p:nvPicPr>
          <p:cNvPr id="32770" name="Picture 2" descr="21"/>
          <p:cNvPicPr>
            <a:picLocks noChangeAspect="1" noChangeArrowheads="1"/>
          </p:cNvPicPr>
          <p:nvPr/>
        </p:nvPicPr>
        <p:blipFill>
          <a:blip r:embed="rId2" cstate="print"/>
          <a:srcRect/>
          <a:stretch>
            <a:fillRect/>
          </a:stretch>
        </p:blipFill>
        <p:spPr bwMode="auto">
          <a:xfrm>
            <a:off x="428625" y="1331292"/>
            <a:ext cx="1466850" cy="1435100"/>
          </a:xfrm>
          <a:prstGeom prst="rect">
            <a:avLst/>
          </a:prstGeom>
          <a:ln>
            <a:noFill/>
          </a:ln>
          <a:effectLst>
            <a:outerShdw blurRad="292100" dist="139700" dir="2700000" algn="tl" rotWithShape="0">
              <a:srgbClr val="333333">
                <a:alpha val="65000"/>
              </a:srgbClr>
            </a:outerShdw>
          </a:effectLst>
        </p:spPr>
      </p:pic>
      <p:pic>
        <p:nvPicPr>
          <p:cNvPr id="32771" name="Picture 3" descr="21"/>
          <p:cNvPicPr>
            <a:picLocks noChangeAspect="1" noChangeArrowheads="1"/>
          </p:cNvPicPr>
          <p:nvPr/>
        </p:nvPicPr>
        <p:blipFill>
          <a:blip r:embed="rId3" cstate="print"/>
          <a:srcRect/>
          <a:stretch>
            <a:fillRect/>
          </a:stretch>
        </p:blipFill>
        <p:spPr bwMode="auto">
          <a:xfrm>
            <a:off x="2286000" y="1331292"/>
            <a:ext cx="1530350" cy="1435100"/>
          </a:xfrm>
          <a:prstGeom prst="rect">
            <a:avLst/>
          </a:prstGeom>
          <a:ln>
            <a:noFill/>
          </a:ln>
          <a:effectLst>
            <a:outerShdw blurRad="292100" dist="139700" dir="2700000" algn="tl" rotWithShape="0">
              <a:srgbClr val="333333">
                <a:alpha val="65000"/>
              </a:srgbClr>
            </a:outerShdw>
          </a:effectLst>
        </p:spPr>
      </p:pic>
      <p:pic>
        <p:nvPicPr>
          <p:cNvPr id="32772" name="Picture 4" descr="21"/>
          <p:cNvPicPr>
            <a:picLocks noChangeAspect="1" noChangeArrowheads="1"/>
          </p:cNvPicPr>
          <p:nvPr/>
        </p:nvPicPr>
        <p:blipFill>
          <a:blip r:embed="rId4" cstate="print"/>
          <a:srcRect/>
          <a:stretch>
            <a:fillRect/>
          </a:stretch>
        </p:blipFill>
        <p:spPr bwMode="auto">
          <a:xfrm>
            <a:off x="4429125" y="1331292"/>
            <a:ext cx="1530350" cy="1435100"/>
          </a:xfrm>
          <a:prstGeom prst="rect">
            <a:avLst/>
          </a:prstGeom>
          <a:ln>
            <a:noFill/>
          </a:ln>
          <a:effectLst>
            <a:outerShdw blurRad="292100" dist="139700" dir="2700000" algn="tl" rotWithShape="0">
              <a:srgbClr val="333333">
                <a:alpha val="65000"/>
              </a:srgbClr>
            </a:outerShdw>
          </a:effectLst>
        </p:spPr>
      </p:pic>
      <p:pic>
        <p:nvPicPr>
          <p:cNvPr id="32773" name="Picture 5" descr="21"/>
          <p:cNvPicPr>
            <a:picLocks noChangeAspect="1" noChangeArrowheads="1"/>
          </p:cNvPicPr>
          <p:nvPr/>
        </p:nvPicPr>
        <p:blipFill>
          <a:blip r:embed="rId5" cstate="print"/>
          <a:srcRect/>
          <a:stretch>
            <a:fillRect/>
          </a:stretch>
        </p:blipFill>
        <p:spPr bwMode="auto">
          <a:xfrm>
            <a:off x="6643688" y="1331292"/>
            <a:ext cx="1509712" cy="1435100"/>
          </a:xfrm>
          <a:prstGeom prst="rect">
            <a:avLst/>
          </a:prstGeom>
          <a:ln>
            <a:noFill/>
          </a:ln>
          <a:effectLst>
            <a:outerShdw blurRad="292100" dist="139700" dir="2700000" algn="tl" rotWithShape="0">
              <a:srgbClr val="333333">
                <a:alpha val="65000"/>
              </a:srgbClr>
            </a:outerShdw>
          </a:effectLst>
        </p:spPr>
      </p:pic>
      <p:pic>
        <p:nvPicPr>
          <p:cNvPr id="32774" name="Picture 6" descr="21"/>
          <p:cNvPicPr>
            <a:picLocks noChangeAspect="1" noChangeArrowheads="1"/>
          </p:cNvPicPr>
          <p:nvPr/>
        </p:nvPicPr>
        <p:blipFill>
          <a:blip r:embed="rId6" cstate="print"/>
          <a:srcRect/>
          <a:stretch>
            <a:fillRect/>
          </a:stretch>
        </p:blipFill>
        <p:spPr bwMode="auto">
          <a:xfrm>
            <a:off x="500063" y="3188667"/>
            <a:ext cx="1541462" cy="1435100"/>
          </a:xfrm>
          <a:prstGeom prst="rect">
            <a:avLst/>
          </a:prstGeom>
          <a:ln>
            <a:noFill/>
          </a:ln>
          <a:effectLst>
            <a:outerShdw blurRad="292100" dist="139700" dir="2700000" algn="tl" rotWithShape="0">
              <a:srgbClr val="333333">
                <a:alpha val="65000"/>
              </a:srgbClr>
            </a:outerShdw>
          </a:effectLst>
        </p:spPr>
      </p:pic>
      <p:pic>
        <p:nvPicPr>
          <p:cNvPr id="32775" name="Picture 7" descr="21"/>
          <p:cNvPicPr>
            <a:picLocks noChangeAspect="1" noChangeArrowheads="1"/>
          </p:cNvPicPr>
          <p:nvPr/>
        </p:nvPicPr>
        <p:blipFill>
          <a:blip r:embed="rId7" cstate="print"/>
          <a:srcRect/>
          <a:stretch>
            <a:fillRect/>
          </a:stretch>
        </p:blipFill>
        <p:spPr bwMode="auto">
          <a:xfrm>
            <a:off x="2428875" y="3260104"/>
            <a:ext cx="1509713" cy="1435100"/>
          </a:xfrm>
          <a:prstGeom prst="rect">
            <a:avLst/>
          </a:prstGeom>
          <a:ln>
            <a:noFill/>
          </a:ln>
          <a:effectLst>
            <a:outerShdw blurRad="292100" dist="139700" dir="2700000" algn="tl" rotWithShape="0">
              <a:srgbClr val="333333">
                <a:alpha val="65000"/>
              </a:srgbClr>
            </a:outerShdw>
          </a:effectLst>
        </p:spPr>
      </p:pic>
      <p:pic>
        <p:nvPicPr>
          <p:cNvPr id="32776" name="Picture 8" descr="21"/>
          <p:cNvPicPr>
            <a:picLocks noChangeAspect="1" noChangeArrowheads="1"/>
          </p:cNvPicPr>
          <p:nvPr/>
        </p:nvPicPr>
        <p:blipFill>
          <a:blip r:embed="rId8" cstate="print"/>
          <a:srcRect/>
          <a:stretch>
            <a:fillRect/>
          </a:stretch>
        </p:blipFill>
        <p:spPr bwMode="auto">
          <a:xfrm>
            <a:off x="4286250" y="3253754"/>
            <a:ext cx="1785938" cy="1435100"/>
          </a:xfrm>
          <a:prstGeom prst="rect">
            <a:avLst/>
          </a:prstGeom>
          <a:ln>
            <a:noFill/>
          </a:ln>
          <a:effectLst>
            <a:outerShdw blurRad="292100" dist="139700" dir="2700000" algn="tl" rotWithShape="0">
              <a:srgbClr val="333333">
                <a:alpha val="65000"/>
              </a:srgbClr>
            </a:outerShdw>
          </a:effectLst>
        </p:spPr>
      </p:pic>
      <p:pic>
        <p:nvPicPr>
          <p:cNvPr id="38922" name="Picture 9" descr="21"/>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1682359">
            <a:off x="5943600" y="4423916"/>
            <a:ext cx="3041650" cy="143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505021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ol 1"/>
          <p:cNvSpPr>
            <a:spLocks noGrp="1"/>
          </p:cNvSpPr>
          <p:nvPr>
            <p:ph type="title"/>
          </p:nvPr>
        </p:nvSpPr>
        <p:spPr/>
        <p:txBody>
          <a:bodyPr/>
          <a:lstStyle/>
          <a:p>
            <a:pPr eaLnBrk="1" hangingPunct="1"/>
            <a:r>
              <a:rPr lang="ca-ES" dirty="0" err="1" smtClean="0"/>
              <a:t>Prototipo</a:t>
            </a:r>
            <a:r>
              <a:rPr lang="ca-ES" dirty="0" smtClean="0"/>
              <a:t> de </a:t>
            </a:r>
            <a:r>
              <a:rPr lang="ca-ES" dirty="0" err="1" smtClean="0"/>
              <a:t>papel</a:t>
            </a:r>
            <a:endParaRPr lang="es-ES" dirty="0" smtClean="0"/>
          </a:p>
        </p:txBody>
      </p:sp>
      <p:pic>
        <p:nvPicPr>
          <p:cNvPr id="80898" name="Picture 2">
            <a:hlinkClick r:id="rId2"/>
          </p:cNvPr>
          <p:cNvPicPr>
            <a:picLocks noChangeAspect="1" noChangeArrowheads="1"/>
          </p:cNvPicPr>
          <p:nvPr/>
        </p:nvPicPr>
        <p:blipFill>
          <a:blip r:embed="rId3" cstate="print"/>
          <a:srcRect t="7500" r="25000" b="13483"/>
          <a:stretch>
            <a:fillRect/>
          </a:stretch>
        </p:blipFill>
        <p:spPr bwMode="auto">
          <a:xfrm>
            <a:off x="1393031" y="1545980"/>
            <a:ext cx="6357937" cy="4186238"/>
          </a:xfrm>
          <a:prstGeom prst="rect">
            <a:avLst/>
          </a:prstGeom>
          <a:ln>
            <a:noFill/>
          </a:ln>
          <a:effectLst>
            <a:outerShdw blurRad="292100" dist="139700" dir="2700000" algn="tl" rotWithShape="0">
              <a:srgbClr val="333333">
                <a:alpha val="65000"/>
              </a:srgbClr>
            </a:outerShdw>
          </a:effectLst>
        </p:spPr>
      </p:pic>
      <p:sp>
        <p:nvSpPr>
          <p:cNvPr id="39940" name="Rectangle 3">
            <a:hlinkClick r:id="rId2"/>
          </p:cNvPr>
          <p:cNvSpPr>
            <a:spLocks noChangeArrowheads="1"/>
          </p:cNvSpPr>
          <p:nvPr/>
        </p:nvSpPr>
        <p:spPr bwMode="auto">
          <a:xfrm>
            <a:off x="1393031" y="5903668"/>
            <a:ext cx="63579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s-ES" sz="2000" u="sng" dirty="0">
                <a:solidFill>
                  <a:srgbClr val="0000FF"/>
                </a:solidFill>
              </a:rPr>
              <a:t>http://www.alistapart.com/articles/paperprototyping</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294724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ol 1"/>
          <p:cNvSpPr>
            <a:spLocks noGrp="1"/>
          </p:cNvSpPr>
          <p:nvPr>
            <p:ph type="title"/>
          </p:nvPr>
        </p:nvSpPr>
        <p:spPr/>
        <p:txBody>
          <a:bodyPr/>
          <a:lstStyle/>
          <a:p>
            <a:pPr eaLnBrk="1" hangingPunct="1"/>
            <a:r>
              <a:rPr lang="ca-ES" smtClean="0"/>
              <a:t>Prototipo de papel</a:t>
            </a:r>
            <a:endParaRPr lang="es-ES" smtClean="0"/>
          </a:p>
        </p:txBody>
      </p:sp>
      <p:pic>
        <p:nvPicPr>
          <p:cNvPr id="81922" name="Picture 2">
            <a:hlinkClick r:id="rId2"/>
          </p:cNvPr>
          <p:cNvPicPr>
            <a:picLocks noChangeAspect="1" noChangeArrowheads="1"/>
          </p:cNvPicPr>
          <p:nvPr/>
        </p:nvPicPr>
        <p:blipFill>
          <a:blip r:embed="rId3" cstate="print"/>
          <a:srcRect t="8438" r="27929"/>
          <a:stretch>
            <a:fillRect/>
          </a:stretch>
        </p:blipFill>
        <p:spPr bwMode="auto">
          <a:xfrm>
            <a:off x="1740694" y="1432577"/>
            <a:ext cx="5662612" cy="4496736"/>
          </a:xfrm>
          <a:prstGeom prst="rect">
            <a:avLst/>
          </a:prstGeom>
          <a:ln>
            <a:noFill/>
          </a:ln>
          <a:effectLst>
            <a:outerShdw blurRad="292100" dist="139700" dir="2700000" algn="tl" rotWithShape="0">
              <a:srgbClr val="333333">
                <a:alpha val="65000"/>
              </a:srgbClr>
            </a:outerShdw>
          </a:effectLst>
        </p:spPr>
      </p:pic>
      <p:sp>
        <p:nvSpPr>
          <p:cNvPr id="40964" name="Rectangle 4">
            <a:hlinkClick r:id="rId2"/>
          </p:cNvPr>
          <p:cNvSpPr>
            <a:spLocks noChangeArrowheads="1"/>
          </p:cNvSpPr>
          <p:nvPr/>
        </p:nvSpPr>
        <p:spPr bwMode="auto">
          <a:xfrm>
            <a:off x="500063" y="6072188"/>
            <a:ext cx="842962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s-ES" sz="1600" u="sng">
                <a:solidFill>
                  <a:srgbClr val="0000FF"/>
                </a:solidFill>
              </a:rPr>
              <a:t>http://www.infodesign.com.au/usabilityresources/design/paperprototypinggraphics.asp</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372362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ca-ES"/>
          </a:p>
        </p:txBody>
      </p:sp>
      <p:sp>
        <p:nvSpPr>
          <p:cNvPr id="3" name="2 Marcador de contenido"/>
          <p:cNvSpPr>
            <a:spLocks noGrp="1"/>
          </p:cNvSpPr>
          <p:nvPr>
            <p:ph idx="1"/>
          </p:nvPr>
        </p:nvSpPr>
        <p:spPr/>
        <p:txBody>
          <a:bodyPr/>
          <a:lstStyle/>
          <a:p>
            <a:r>
              <a:rPr lang="es-ES" dirty="0" smtClean="0">
                <a:hlinkClick r:id="rId2" action="ppaction://hlinkfile"/>
              </a:rPr>
              <a:t>Ejemplo 1</a:t>
            </a:r>
            <a:endParaRPr lang="es-ES" dirty="0" smtClean="0"/>
          </a:p>
          <a:p>
            <a:endParaRPr lang="ca-ES" dirty="0"/>
          </a:p>
        </p:txBody>
      </p:sp>
      <p:sp>
        <p:nvSpPr>
          <p:cNvPr id="8" name="7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250518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Prototipo</a:t>
            </a:r>
            <a:r>
              <a:rPr lang="ca-ES" dirty="0" smtClean="0"/>
              <a:t> de </a:t>
            </a:r>
            <a:r>
              <a:rPr lang="ca-ES" dirty="0" err="1" smtClean="0"/>
              <a:t>papel</a:t>
            </a:r>
            <a:r>
              <a:rPr lang="ca-ES" dirty="0" smtClean="0"/>
              <a:t>. Tools</a:t>
            </a:r>
            <a:endParaRPr lang="ca-E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8658" y="1382347"/>
            <a:ext cx="3411416" cy="2680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5 Rectángulo"/>
          <p:cNvSpPr/>
          <p:nvPr/>
        </p:nvSpPr>
        <p:spPr>
          <a:xfrm>
            <a:off x="241787" y="1962331"/>
            <a:ext cx="2075953" cy="307777"/>
          </a:xfrm>
          <a:prstGeom prst="rect">
            <a:avLst/>
          </a:prstGeom>
          <a:solidFill>
            <a:schemeClr val="accent3">
              <a:lumMod val="60000"/>
              <a:lumOff val="40000"/>
            </a:schemeClr>
          </a:solidFill>
          <a:ln>
            <a:solidFill>
              <a:schemeClr val="bg2">
                <a:lumMod val="50000"/>
              </a:schemeClr>
            </a:solidFill>
          </a:ln>
        </p:spPr>
        <p:txBody>
          <a:bodyPr wrap="none">
            <a:spAutoFit/>
          </a:bodyPr>
          <a:lstStyle/>
          <a:p>
            <a:r>
              <a:rPr lang="ca-ES" sz="1400" dirty="0">
                <a:hlinkClick r:id="rId3"/>
              </a:rPr>
              <a:t>http://</a:t>
            </a:r>
            <a:r>
              <a:rPr lang="ca-ES" sz="1400" dirty="0" smtClean="0">
                <a:hlinkClick r:id="rId3"/>
              </a:rPr>
              <a:t>www.gridbooks.ca</a:t>
            </a:r>
            <a:endParaRPr lang="ca-ES" sz="1400" dirty="0"/>
          </a:p>
        </p:txBody>
      </p:sp>
      <p:pic>
        <p:nvPicPr>
          <p:cNvPr id="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11969" y="1382347"/>
            <a:ext cx="3139082" cy="2680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6 Rectángulo"/>
          <p:cNvSpPr/>
          <p:nvPr/>
        </p:nvSpPr>
        <p:spPr>
          <a:xfrm>
            <a:off x="6159854" y="1528923"/>
            <a:ext cx="2672526" cy="307777"/>
          </a:xfrm>
          <a:prstGeom prst="rect">
            <a:avLst/>
          </a:prstGeom>
          <a:solidFill>
            <a:schemeClr val="accent3">
              <a:lumMod val="60000"/>
              <a:lumOff val="40000"/>
            </a:schemeClr>
          </a:solidFill>
          <a:ln>
            <a:solidFill>
              <a:schemeClr val="bg2">
                <a:lumMod val="50000"/>
              </a:schemeClr>
            </a:solidFill>
          </a:ln>
        </p:spPr>
        <p:txBody>
          <a:bodyPr wrap="none">
            <a:spAutoFit/>
          </a:bodyPr>
          <a:lstStyle/>
          <a:p>
            <a:r>
              <a:rPr lang="ca-ES" sz="1400" dirty="0">
                <a:hlinkClick r:id="rId4"/>
              </a:rPr>
              <a:t>http://konigi.com/tools/overview</a:t>
            </a:r>
            <a:endParaRPr lang="ca-ES" sz="1400" dirty="0"/>
          </a:p>
        </p:txBody>
      </p:sp>
      <p:pic>
        <p:nvPicPr>
          <p:cNvPr id="5123" name="Picture 3">
            <a:hlinkClick r:id="rId6"/>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38657" y="4242969"/>
            <a:ext cx="3411416" cy="2501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7 Rectángulo"/>
          <p:cNvSpPr/>
          <p:nvPr/>
        </p:nvSpPr>
        <p:spPr>
          <a:xfrm>
            <a:off x="492439" y="5024708"/>
            <a:ext cx="3755900" cy="307777"/>
          </a:xfrm>
          <a:prstGeom prst="rect">
            <a:avLst/>
          </a:prstGeom>
          <a:solidFill>
            <a:schemeClr val="accent3">
              <a:lumMod val="60000"/>
              <a:lumOff val="40000"/>
            </a:schemeClr>
          </a:solidFill>
          <a:ln>
            <a:solidFill>
              <a:schemeClr val="bg2">
                <a:lumMod val="50000"/>
              </a:schemeClr>
            </a:solidFill>
          </a:ln>
        </p:spPr>
        <p:txBody>
          <a:bodyPr wrap="none">
            <a:spAutoFit/>
          </a:bodyPr>
          <a:lstStyle/>
          <a:p>
            <a:r>
              <a:rPr lang="ca-ES" sz="1400" dirty="0">
                <a:hlinkClick r:id="rId8"/>
              </a:rPr>
              <a:t>http://www.raincreativelab.com/paperbrowser</a:t>
            </a:r>
            <a:endParaRPr lang="ca-ES" sz="1400" dirty="0"/>
          </a:p>
        </p:txBody>
      </p:sp>
      <p:sp>
        <p:nvSpPr>
          <p:cNvPr id="9" name="8 Rectángulo"/>
          <p:cNvSpPr/>
          <p:nvPr/>
        </p:nvSpPr>
        <p:spPr>
          <a:xfrm>
            <a:off x="4572000" y="4239396"/>
            <a:ext cx="4260380" cy="1569660"/>
          </a:xfrm>
          <a:prstGeom prst="rect">
            <a:avLst/>
          </a:prstGeom>
        </p:spPr>
        <p:txBody>
          <a:bodyPr wrap="square">
            <a:spAutoFit/>
          </a:bodyPr>
          <a:lstStyle/>
          <a:p>
            <a:pPr marL="342900" indent="-342900">
              <a:buFont typeface="Arial" pitchFamily="34" charset="0"/>
              <a:buChar char="•"/>
            </a:pPr>
            <a:r>
              <a:rPr lang="ca-ES" sz="1600" dirty="0">
                <a:hlinkClick r:id="rId9"/>
              </a:rPr>
              <a:t>http://</a:t>
            </a:r>
            <a:r>
              <a:rPr lang="ca-ES" sz="1600" dirty="0" smtClean="0">
                <a:hlinkClick r:id="rId9"/>
              </a:rPr>
              <a:t>www.henkwijnholds.com/files/concept7_a4_sketching_paper_v01.pdf</a:t>
            </a:r>
            <a:endParaRPr lang="ca-ES" sz="1600" dirty="0" smtClean="0"/>
          </a:p>
          <a:p>
            <a:pPr marL="342900" indent="-342900">
              <a:buFont typeface="Arial" pitchFamily="34" charset="0"/>
              <a:buChar char="•"/>
            </a:pPr>
            <a:endParaRPr lang="ca-ES" sz="1600" dirty="0" smtClean="0">
              <a:hlinkClick r:id=""/>
            </a:endParaRPr>
          </a:p>
          <a:p>
            <a:pPr marL="342900" indent="-342900">
              <a:buFont typeface="Arial" pitchFamily="34" charset="0"/>
              <a:buChar char="•"/>
            </a:pPr>
            <a:r>
              <a:rPr lang="ca-ES" sz="1600" dirty="0" smtClean="0">
                <a:hlinkClick r:id=""/>
              </a:rPr>
              <a:t>http</a:t>
            </a:r>
            <a:r>
              <a:rPr lang="ca-ES" sz="1600" dirty="0">
                <a:hlinkClick r:id="rId10"/>
              </a:rPr>
              <a:t>://</a:t>
            </a:r>
            <a:r>
              <a:rPr lang="ca-ES" sz="1600" dirty="0" smtClean="0">
                <a:hlinkClick r:id="rId10"/>
              </a:rPr>
              <a:t>fullofdesign.com/uploads/iphone_notepad_vertical.pdf</a:t>
            </a:r>
            <a:endParaRPr lang="ca-ES" sz="1600" dirty="0" smtClean="0"/>
          </a:p>
          <a:p>
            <a:pPr marL="342900" indent="-342900">
              <a:buFont typeface="Arial" pitchFamily="34" charset="0"/>
              <a:buChar char="•"/>
            </a:pPr>
            <a:endParaRPr lang="ca-ES" sz="1600" dirty="0"/>
          </a:p>
        </p:txBody>
      </p:sp>
      <p:sp>
        <p:nvSpPr>
          <p:cNvPr id="11" name="10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4" name="Contenidor de número de diapositiva 3"/>
          <p:cNvSpPr>
            <a:spLocks noGrp="1"/>
          </p:cNvSpPr>
          <p:nvPr>
            <p:ph type="sldNum" sz="quarter" idx="12"/>
          </p:nvPr>
        </p:nvSpPr>
        <p:spPr/>
        <p:txBody>
          <a:bodyPr/>
          <a:lstStyle/>
          <a:p>
            <a:fld id="{0C5AB85A-3A64-4344-B0E7-674BEE59AE21}" type="slidenum">
              <a:rPr lang="es-CO" smtClean="0"/>
              <a:pPr/>
              <a:t>24</a:t>
            </a:fld>
            <a:endParaRPr lang="es-CO"/>
          </a:p>
        </p:txBody>
      </p:sp>
      <p:sp>
        <p:nvSpPr>
          <p:cNvPr id="5" name="Contenidor de data 4"/>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35701761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p:cNvSpPr>
            <a:spLocks noGrp="1"/>
          </p:cNvSpPr>
          <p:nvPr>
            <p:ph type="title"/>
          </p:nvPr>
        </p:nvSpPr>
        <p:spPr/>
        <p:txBody>
          <a:bodyPr/>
          <a:lstStyle/>
          <a:p>
            <a:r>
              <a:rPr lang="ca-ES" dirty="0" err="1" smtClean="0"/>
              <a:t>Prototipo</a:t>
            </a:r>
            <a:r>
              <a:rPr lang="ca-ES" dirty="0" smtClean="0"/>
              <a:t> de </a:t>
            </a:r>
            <a:r>
              <a:rPr lang="ca-ES" dirty="0" err="1" smtClean="0"/>
              <a:t>papel</a:t>
            </a:r>
            <a:r>
              <a:rPr lang="ca-ES" dirty="0" smtClean="0"/>
              <a:t>. Uso.</a:t>
            </a:r>
            <a:endParaRPr lang="ca-ES" dirty="0"/>
          </a:p>
        </p:txBody>
      </p:sp>
      <p:sp>
        <p:nvSpPr>
          <p:cNvPr id="3" name="Contenidor de peu de pàgina 2"/>
          <p:cNvSpPr>
            <a:spLocks noGrp="1"/>
          </p:cNvSpPr>
          <p:nvPr>
            <p:ph type="ftr" sz="quarter" idx="11"/>
          </p:nvPr>
        </p:nvSpPr>
        <p:spPr/>
        <p:txBody>
          <a:bodyPr/>
          <a:lstStyle/>
          <a:p>
            <a:pPr>
              <a:defRPr/>
            </a:pPr>
            <a:r>
              <a:rPr lang="es-ES" altLang="en-US" smtClean="0"/>
              <a:t>Técnicas de Prototipado</a:t>
            </a:r>
            <a:endParaRPr lang="ca-ES"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1412777"/>
            <a:ext cx="3787073"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3"/>
          <p:cNvSpPr>
            <a:spLocks noChangeArrowheads="1"/>
          </p:cNvSpPr>
          <p:nvPr/>
        </p:nvSpPr>
        <p:spPr bwMode="auto">
          <a:xfrm>
            <a:off x="352425" y="4437112"/>
            <a:ext cx="4168513"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hangingPunct="0"/>
            <a:r>
              <a:rPr lang="en-US" sz="1600" dirty="0">
                <a:cs typeface="Arial" charset="0"/>
              </a:rPr>
              <a:t>Nielsen Norman Group Training Video:        </a:t>
            </a:r>
          </a:p>
          <a:p>
            <a:pPr lvl="0" eaLnBrk="0" hangingPunct="0"/>
            <a:r>
              <a:rPr lang="en-US" sz="1600" dirty="0" smtClean="0">
                <a:cs typeface="Arial" charset="0"/>
              </a:rPr>
              <a:t>Paper </a:t>
            </a:r>
            <a:r>
              <a:rPr lang="en-US" sz="1600" dirty="0">
                <a:cs typeface="Arial" charset="0"/>
              </a:rPr>
              <a:t>Prototyping: A How-To Training </a:t>
            </a:r>
            <a:r>
              <a:rPr lang="en-US" sz="1600" dirty="0" smtClean="0">
                <a:cs typeface="Arial" charset="0"/>
              </a:rPr>
              <a:t>Video</a:t>
            </a:r>
          </a:p>
          <a:p>
            <a:pPr lvl="0" eaLnBrk="0" hangingPunct="0"/>
            <a:r>
              <a:rPr lang="en-US" sz="1600" dirty="0">
                <a:cs typeface="Arial" charset="0"/>
                <a:hlinkClick r:id="rId3"/>
              </a:rPr>
              <a:t>http://</a:t>
            </a:r>
            <a:r>
              <a:rPr lang="en-US" sz="1600" dirty="0" smtClean="0">
                <a:cs typeface="Arial" charset="0"/>
                <a:hlinkClick r:id="rId3"/>
              </a:rPr>
              <a:t>www.nngroup.com/reports/prototyping</a:t>
            </a:r>
            <a:endParaRPr lang="en-US" sz="1600" dirty="0">
              <a:cs typeface="Arial" charset="0"/>
            </a:endParaRPr>
          </a:p>
        </p:txBody>
      </p:sp>
      <p:pic>
        <p:nvPicPr>
          <p:cNvPr id="6148" name="Picture 4">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32040" y="1412777"/>
            <a:ext cx="3413567"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5"/>
          <p:cNvSpPr/>
          <p:nvPr/>
        </p:nvSpPr>
        <p:spPr>
          <a:xfrm>
            <a:off x="4840982" y="4432052"/>
            <a:ext cx="4051498" cy="1107996"/>
          </a:xfrm>
          <a:prstGeom prst="rect">
            <a:avLst/>
          </a:prstGeom>
        </p:spPr>
        <p:txBody>
          <a:bodyPr wrap="square">
            <a:spAutoFit/>
          </a:bodyPr>
          <a:lstStyle/>
          <a:p>
            <a:r>
              <a:rPr lang="ca-ES" sz="1600" dirty="0">
                <a:hlinkClick r:id="rId4"/>
              </a:rPr>
              <a:t>http://www.grihohcitools.udl.cat/mpiua/ejemplos/Video_Avaluacio_Prot_%</a:t>
            </a:r>
            <a:r>
              <a:rPr lang="ca-ES" sz="1600" dirty="0" smtClean="0">
                <a:hlinkClick r:id="rId4"/>
              </a:rPr>
              <a:t>20Paper/EvalProtPapel.html</a:t>
            </a:r>
            <a:endParaRPr lang="ca-ES" sz="1600" dirty="0" smtClean="0"/>
          </a:p>
          <a:p>
            <a:endParaRPr lang="ca-ES" sz="1600" dirty="0"/>
          </a:p>
        </p:txBody>
      </p:sp>
      <p:sp>
        <p:nvSpPr>
          <p:cNvPr id="7" name="Contenidor de número de diapositiva 6"/>
          <p:cNvSpPr>
            <a:spLocks noGrp="1"/>
          </p:cNvSpPr>
          <p:nvPr>
            <p:ph type="sldNum" sz="quarter" idx="12"/>
          </p:nvPr>
        </p:nvSpPr>
        <p:spPr/>
        <p:txBody>
          <a:bodyPr/>
          <a:lstStyle/>
          <a:p>
            <a:fld id="{0C5AB85A-3A64-4344-B0E7-674BEE59AE21}" type="slidenum">
              <a:rPr lang="es-CO" smtClean="0"/>
              <a:pPr/>
              <a:t>25</a:t>
            </a:fld>
            <a:endParaRPr lang="es-CO"/>
          </a:p>
        </p:txBody>
      </p:sp>
      <p:sp>
        <p:nvSpPr>
          <p:cNvPr id="4" name="Contenidor de data 3"/>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4096336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s-ES" dirty="0" smtClean="0"/>
              <a:t>Maquetas digitales</a:t>
            </a:r>
            <a:endParaRPr lang="ca-ES" dirty="0" smtClean="0"/>
          </a:p>
        </p:txBody>
      </p:sp>
      <p:pic>
        <p:nvPicPr>
          <p:cNvPr id="487428" name="Picture 4" descr="Pag7"/>
          <p:cNvPicPr>
            <a:picLocks noGrp="1" noChangeAspect="1" noChangeArrowheads="1"/>
          </p:cNvPicPr>
          <p:nvPr>
            <p:ph idx="1"/>
          </p:nvPr>
        </p:nvPicPr>
        <p:blipFill>
          <a:blip r:embed="rId2" cstate="print"/>
          <a:stretch>
            <a:fillRect/>
          </a:stretch>
        </p:blipFill>
        <p:spPr>
          <a:xfrm>
            <a:off x="4605338" y="1428750"/>
            <a:ext cx="4324350" cy="3186113"/>
          </a:xfrm>
          <a:ln w="3175" cap="flat" algn="ctr">
            <a:solidFill>
              <a:schemeClr val="tx1"/>
            </a:solidFill>
          </a:ln>
          <a:effectLst>
            <a:outerShdw dist="107763" dir="2700000" algn="ctr" rotWithShape="0">
              <a:schemeClr val="bg2">
                <a:alpha val="50000"/>
              </a:schemeClr>
            </a:outerShdw>
          </a:effectLst>
        </p:spPr>
      </p:pic>
      <p:sp>
        <p:nvSpPr>
          <p:cNvPr id="41988" name="Rectangle 3"/>
          <p:cNvSpPr>
            <a:spLocks noGrp="1" noChangeArrowheads="1"/>
          </p:cNvSpPr>
          <p:nvPr>
            <p:ph type="body" idx="4294967295"/>
          </p:nvPr>
        </p:nvSpPr>
        <p:spPr>
          <a:xfrm>
            <a:off x="1093788" y="4941888"/>
            <a:ext cx="7192962" cy="1366837"/>
          </a:xfrm>
        </p:spPr>
        <p:txBody>
          <a:bodyPr/>
          <a:lstStyle/>
          <a:p>
            <a:pPr eaLnBrk="1" hangingPunct="1">
              <a:lnSpc>
                <a:spcPct val="80000"/>
              </a:lnSpc>
            </a:pPr>
            <a:r>
              <a:rPr lang="es-ES" sz="2100" smtClean="0"/>
              <a:t>Las maquetas digitales son representaciones de calidad en formato digital que normalmente llenan el espacio que hay entre el prototipo de papel y la versión definitiva de una interfaz o parte ella.</a:t>
            </a:r>
            <a:endParaRPr lang="ca-ES" sz="2100" smtClean="0"/>
          </a:p>
        </p:txBody>
      </p:sp>
      <p:pic>
        <p:nvPicPr>
          <p:cNvPr id="487429" name="Picture 5"/>
          <p:cNvPicPr>
            <a:picLocks noGrp="1" noChangeAspect="1" noChangeArrowheads="1"/>
          </p:cNvPicPr>
          <p:nvPr>
            <p:ph sz="half" idx="4294967295"/>
          </p:nvPr>
        </p:nvPicPr>
        <p:blipFill>
          <a:blip r:embed="rId3" cstate="print"/>
          <a:srcRect/>
          <a:stretch>
            <a:fillRect/>
          </a:stretch>
        </p:blipFill>
        <p:spPr>
          <a:xfrm>
            <a:off x="285750" y="1412875"/>
            <a:ext cx="3954463" cy="3168650"/>
          </a:xfrm>
          <a:ln w="3175">
            <a:solidFill>
              <a:schemeClr val="tx1"/>
            </a:solidFill>
          </a:ln>
          <a:effectLst>
            <a:outerShdw dist="107763" dir="2700000" algn="ctr" rotWithShape="0">
              <a:schemeClr val="bg2">
                <a:alpha val="50000"/>
              </a:schemeClr>
            </a:outerShdw>
          </a:effec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9139461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idor de contingut 6"/>
          <p:cNvSpPr>
            <a:spLocks noGrp="1"/>
          </p:cNvSpPr>
          <p:nvPr>
            <p:ph idx="1"/>
          </p:nvPr>
        </p:nvSpPr>
        <p:spPr/>
        <p:txBody>
          <a:bodyPr/>
          <a:lstStyle/>
          <a:p>
            <a:pPr eaLnBrk="1" hangingPunct="1"/>
            <a:endParaRPr lang="es-ES" smtClean="0"/>
          </a:p>
        </p:txBody>
      </p:sp>
      <p:pic>
        <p:nvPicPr>
          <p:cNvPr id="43011" name="Picture 2" descr="StoryBoard%20Uso%20(cafereria%2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5813" y="1428750"/>
            <a:ext cx="7143750" cy="501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ítol 7"/>
          <p:cNvSpPr>
            <a:spLocks noGrp="1"/>
          </p:cNvSpPr>
          <p:nvPr>
            <p:ph type="title"/>
          </p:nvPr>
        </p:nvSpPr>
        <p:spPr/>
        <p:txBody>
          <a:bodyPr>
            <a:normAutofit fontScale="90000"/>
          </a:bodyPr>
          <a:lstStyle/>
          <a:p>
            <a:pPr eaLnBrk="1" hangingPunct="1"/>
            <a:r>
              <a:rPr lang="es-ES" sz="3600" dirty="0" smtClean="0"/>
              <a:t>Mapa (o </a:t>
            </a:r>
            <a:r>
              <a:rPr lang="es-ES" sz="3600" dirty="0" err="1" smtClean="0"/>
              <a:t>storyboard</a:t>
            </a:r>
            <a:r>
              <a:rPr lang="es-ES" sz="3600" dirty="0" smtClean="0"/>
              <a:t>) </a:t>
            </a:r>
            <a:r>
              <a:rPr lang="es-ES" sz="3600" dirty="0" err="1" smtClean="0"/>
              <a:t>navegacional</a:t>
            </a:r>
            <a:endParaRPr lang="es-ES" sz="3600" dirty="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2358780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idx="1"/>
          </p:nvPr>
        </p:nvGraphicFramePr>
        <p:xfrm>
          <a:off x="142875" y="1714500"/>
          <a:ext cx="8786813" cy="3884613"/>
        </p:xfrm>
        <a:graphic>
          <a:graphicData uri="http://schemas.openxmlformats.org/presentationml/2006/ole">
            <p:oleObj spid="_x0000_s2055" name="Fotografía de Photo Editor" r:id="rId3" imgW="9523810" imgH="4210638" progId="">
              <p:embed/>
            </p:oleObj>
          </a:graphicData>
        </a:graphic>
      </p:graphicFrame>
      <p:sp>
        <p:nvSpPr>
          <p:cNvPr id="2051" name="Títol 6"/>
          <p:cNvSpPr>
            <a:spLocks noGrp="1"/>
          </p:cNvSpPr>
          <p:nvPr>
            <p:ph type="title"/>
          </p:nvPr>
        </p:nvSpPr>
        <p:spPr/>
        <p:txBody>
          <a:bodyPr>
            <a:normAutofit fontScale="90000"/>
          </a:bodyPr>
          <a:lstStyle/>
          <a:p>
            <a:pPr eaLnBrk="1" hangingPunct="1"/>
            <a:r>
              <a:rPr lang="es-ES" sz="3600" dirty="0" smtClean="0"/>
              <a:t>Mapa (o </a:t>
            </a:r>
            <a:r>
              <a:rPr lang="es-ES" sz="3600" dirty="0" err="1" smtClean="0"/>
              <a:t>storyboard</a:t>
            </a:r>
            <a:r>
              <a:rPr lang="es-ES" sz="3600" dirty="0" smtClean="0"/>
              <a:t>) </a:t>
            </a:r>
            <a:r>
              <a:rPr lang="es-ES" sz="3600" dirty="0" err="1" smtClean="0"/>
              <a:t>navegacional</a:t>
            </a:r>
            <a:endParaRPr lang="es-ES" sz="3600" dirty="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2494948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Wireframes</a:t>
            </a:r>
            <a:endParaRPr lang="ca-ES" dirty="0"/>
          </a:p>
        </p:txBody>
      </p:sp>
      <p:sp>
        <p:nvSpPr>
          <p:cNvPr id="3" name="2 Marcador de contenido"/>
          <p:cNvSpPr>
            <a:spLocks noGrp="1"/>
          </p:cNvSpPr>
          <p:nvPr>
            <p:ph idx="1"/>
          </p:nvPr>
        </p:nvSpPr>
        <p:spPr/>
        <p:txBody>
          <a:bodyPr>
            <a:normAutofit/>
          </a:bodyPr>
          <a:lstStyle/>
          <a:p>
            <a:r>
              <a:rPr lang="es-ES" dirty="0" err="1" smtClean="0"/>
              <a:t>Wireframes</a:t>
            </a:r>
            <a:r>
              <a:rPr lang="es-ES" dirty="0" smtClean="0"/>
              <a:t> </a:t>
            </a:r>
            <a:r>
              <a:rPr lang="es-ES" dirty="0"/>
              <a:t>(o </a:t>
            </a:r>
            <a:r>
              <a:rPr lang="es-ES" dirty="0" err="1"/>
              <a:t>blueprints</a:t>
            </a:r>
            <a:r>
              <a:rPr lang="es-ES" dirty="0" smtClean="0"/>
              <a:t>): guía </a:t>
            </a:r>
            <a:r>
              <a:rPr lang="es-ES" dirty="0"/>
              <a:t>visual que representa el esqueleto de las interfaces del sistema interactivo que estamos </a:t>
            </a:r>
            <a:r>
              <a:rPr lang="es-ES" dirty="0" smtClean="0"/>
              <a:t>diseñando</a:t>
            </a:r>
          </a:p>
          <a:p>
            <a:r>
              <a:rPr lang="es-ES" dirty="0" smtClean="0"/>
              <a:t>carece </a:t>
            </a:r>
            <a:r>
              <a:rPr lang="es-ES" dirty="0"/>
              <a:t>de características de detalle como el estilo tipográfico, el color o los </a:t>
            </a:r>
            <a:r>
              <a:rPr lang="es-ES" dirty="0" smtClean="0"/>
              <a:t>gráficos:</a:t>
            </a:r>
          </a:p>
          <a:p>
            <a:pPr lvl="1"/>
            <a:r>
              <a:rPr lang="en-US" dirty="0"/>
              <a:t>“</a:t>
            </a:r>
            <a:r>
              <a:rPr lang="en-US" i="1" dirty="0"/>
              <a:t>what a screen does, not what it looks like</a:t>
            </a:r>
            <a:r>
              <a:rPr lang="en-US" dirty="0" smtClean="0"/>
              <a:t>”</a:t>
            </a:r>
          </a:p>
          <a:p>
            <a:r>
              <a:rPr lang="es-ES" dirty="0"/>
              <a:t>suele iniciarse con un </a:t>
            </a:r>
            <a:r>
              <a:rPr lang="es-ES" b="1" dirty="0"/>
              <a:t>prototipo de baja fidelidad</a:t>
            </a:r>
            <a:r>
              <a:rPr lang="es-ES" dirty="0"/>
              <a:t> que fácilmente evoluciona hasta </a:t>
            </a:r>
            <a:r>
              <a:rPr lang="es-ES" b="1" dirty="0"/>
              <a:t>prototipos de</a:t>
            </a:r>
            <a:r>
              <a:rPr lang="es-ES" dirty="0"/>
              <a:t> (casi) </a:t>
            </a:r>
            <a:r>
              <a:rPr lang="es-ES" b="1" dirty="0"/>
              <a:t>alta </a:t>
            </a:r>
            <a:r>
              <a:rPr lang="es-ES" b="1" dirty="0" smtClean="0"/>
              <a:t>fidelidad</a:t>
            </a:r>
          </a:p>
          <a:p>
            <a:r>
              <a:rPr lang="es-ES" dirty="0"/>
              <a:t>conecta la estructura de la arquitectura de la información a la superficie, o sea, al diseño visual de la interfaz</a:t>
            </a:r>
            <a:endParaRPr lang="ca-ES" dirty="0"/>
          </a:p>
        </p:txBody>
      </p:sp>
      <p:sp>
        <p:nvSpPr>
          <p:cNvPr id="10" name="9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62205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descr="INGENIERÍA de la USABILIDAD y la ACCESIBILIDA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3024" y="1697495"/>
            <a:ext cx="4237037"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8" name="Títol 9"/>
          <p:cNvSpPr>
            <a:spLocks noGrp="1"/>
          </p:cNvSpPr>
          <p:nvPr>
            <p:ph type="title"/>
          </p:nvPr>
        </p:nvSpPr>
        <p:spPr/>
        <p:txBody>
          <a:bodyPr>
            <a:normAutofit fontScale="90000"/>
          </a:bodyPr>
          <a:lstStyle/>
          <a:p>
            <a:pPr eaLnBrk="1" hangingPunct="1"/>
            <a:r>
              <a:rPr lang="es-ES" sz="3600" smtClean="0"/>
              <a:t>Modelo de proceso</a:t>
            </a:r>
            <a:r>
              <a:rPr lang="es-ES" smtClean="0"/>
              <a:t/>
            </a:r>
            <a:br>
              <a:rPr lang="es-ES" smtClean="0"/>
            </a:br>
            <a:r>
              <a:rPr lang="es-ES" smtClean="0"/>
              <a:t>Diseño centrado en el usuario</a:t>
            </a:r>
          </a:p>
        </p:txBody>
      </p:sp>
      <p:sp>
        <p:nvSpPr>
          <p:cNvPr id="5" name="4 Pentágono"/>
          <p:cNvSpPr/>
          <p:nvPr/>
        </p:nvSpPr>
        <p:spPr>
          <a:xfrm flipH="1">
            <a:off x="3505197" y="5021034"/>
            <a:ext cx="4974771" cy="364671"/>
          </a:xfrm>
          <a:prstGeom prst="homePlate">
            <a:avLst/>
          </a:prstGeom>
          <a:solidFill>
            <a:srgbClr val="D8EE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400" dirty="0">
                <a:hlinkClick r:id="rId3"/>
              </a:rPr>
              <a:t>http://</a:t>
            </a:r>
            <a:r>
              <a:rPr lang="ca-ES" sz="1400" dirty="0" smtClean="0">
                <a:hlinkClick r:id="rId3"/>
              </a:rPr>
              <a:t>www.grihohcitools.udl.cat/mpiua/prototipado.htm</a:t>
            </a:r>
            <a:endParaRPr lang="ca-ES" sz="1400" dirty="0"/>
          </a:p>
        </p:txBody>
      </p:sp>
      <p:sp>
        <p:nvSpPr>
          <p:cNvPr id="6" name="5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235114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Wireframes</a:t>
            </a:r>
            <a:endParaRPr lang="ca-ES" dirty="0"/>
          </a:p>
        </p:txBody>
      </p:sp>
      <p:sp>
        <p:nvSpPr>
          <p:cNvPr id="3" name="2 Marcador de contenido"/>
          <p:cNvSpPr>
            <a:spLocks noGrp="1"/>
          </p:cNvSpPr>
          <p:nvPr>
            <p:ph idx="1"/>
          </p:nvPr>
        </p:nvSpPr>
        <p:spPr>
          <a:xfrm>
            <a:off x="457200" y="1600200"/>
            <a:ext cx="5287108" cy="4525963"/>
          </a:xfrm>
        </p:spPr>
        <p:txBody>
          <a:bodyPr>
            <a:normAutofit/>
          </a:bodyPr>
          <a:lstStyle/>
          <a:p>
            <a:r>
              <a:rPr lang="es-ES" dirty="0" smtClean="0"/>
              <a:t>Se centran </a:t>
            </a:r>
            <a:r>
              <a:rPr lang="es-ES" dirty="0"/>
              <a:t>en:</a:t>
            </a:r>
            <a:endParaRPr lang="ca-ES" dirty="0"/>
          </a:p>
          <a:p>
            <a:pPr lvl="1"/>
            <a:r>
              <a:rPr lang="es-ES" dirty="0"/>
              <a:t>Los tipos de información que se muestra</a:t>
            </a:r>
            <a:endParaRPr lang="ca-ES" dirty="0"/>
          </a:p>
          <a:p>
            <a:pPr lvl="1"/>
            <a:r>
              <a:rPr lang="es-ES" dirty="0"/>
              <a:t>La gama de funciones disponibles</a:t>
            </a:r>
            <a:endParaRPr lang="ca-ES" dirty="0"/>
          </a:p>
          <a:p>
            <a:pPr lvl="1"/>
            <a:r>
              <a:rPr lang="es-ES" dirty="0"/>
              <a:t>Las prioridades de la información y las funcionalidades</a:t>
            </a:r>
            <a:endParaRPr lang="ca-ES" dirty="0"/>
          </a:p>
          <a:p>
            <a:pPr lvl="1"/>
            <a:r>
              <a:rPr lang="es-ES" dirty="0"/>
              <a:t>Las forma de visualizar ciertos tipos de información</a:t>
            </a:r>
            <a:endParaRPr lang="ca-ES" dirty="0"/>
          </a:p>
          <a:p>
            <a:pPr lvl="1"/>
            <a:r>
              <a:rPr lang="es-ES" dirty="0"/>
              <a:t>El efecto de representar diferentes escenarios de interacción en la interfaz</a:t>
            </a:r>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773430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Wireframes</a:t>
            </a:r>
            <a:endParaRPr lang="ca-ES" dirty="0"/>
          </a:p>
        </p:txBody>
      </p:sp>
      <p:pic>
        <p:nvPicPr>
          <p:cNvPr id="9" name="8 Imagen"/>
          <p:cNvPicPr/>
          <p:nvPr/>
        </p:nvPicPr>
        <p:blipFill rotWithShape="1">
          <a:blip r:embed="rId2" cstate="print"/>
          <a:srcRect l="1700" t="1945" r="4298" b="3888"/>
          <a:stretch/>
        </p:blipFill>
        <p:spPr bwMode="auto">
          <a:xfrm>
            <a:off x="613507" y="1440473"/>
            <a:ext cx="3860800" cy="43053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0" name="9 Imagen"/>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61645" y="1440473"/>
            <a:ext cx="1893570" cy="2827020"/>
          </a:xfrm>
          <a:prstGeom prst="rect">
            <a:avLst/>
          </a:prstGeom>
          <a:noFill/>
          <a:ln>
            <a:noFill/>
          </a:ln>
        </p:spPr>
      </p:pic>
      <p:pic>
        <p:nvPicPr>
          <p:cNvPr id="11" name="10 Imagen"/>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27764" y="2925103"/>
            <a:ext cx="1887855" cy="2820670"/>
          </a:xfrm>
          <a:prstGeom prst="rect">
            <a:avLst/>
          </a:prstGeom>
          <a:noFill/>
          <a:ln>
            <a:noFill/>
          </a:ln>
        </p:spPr>
      </p:pic>
      <p:sp>
        <p:nvSpPr>
          <p:cNvPr id="6" name="5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3" name="Contenidor de número de diapositiva 2"/>
          <p:cNvSpPr>
            <a:spLocks noGrp="1"/>
          </p:cNvSpPr>
          <p:nvPr>
            <p:ph type="sldNum" sz="quarter" idx="12"/>
          </p:nvPr>
        </p:nvSpPr>
        <p:spPr/>
        <p:txBody>
          <a:bodyPr/>
          <a:lstStyle/>
          <a:p>
            <a:fld id="{0C5AB85A-3A64-4344-B0E7-674BEE59AE21}" type="slidenum">
              <a:rPr lang="es-CO" smtClean="0"/>
              <a:pPr/>
              <a:t>31</a:t>
            </a:fld>
            <a:endParaRPr lang="es-CO"/>
          </a:p>
        </p:txBody>
      </p:sp>
      <p:sp>
        <p:nvSpPr>
          <p:cNvPr id="4" name="Contenidor de data 3"/>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2540218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Wireframes</a:t>
            </a:r>
            <a:endParaRPr lang="ca-E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9414" y="1687420"/>
            <a:ext cx="3745925" cy="3587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4 Rectángulo"/>
          <p:cNvSpPr/>
          <p:nvPr/>
        </p:nvSpPr>
        <p:spPr>
          <a:xfrm>
            <a:off x="4426559" y="5514963"/>
            <a:ext cx="4343919" cy="400110"/>
          </a:xfrm>
          <a:prstGeom prst="rect">
            <a:avLst/>
          </a:prstGeom>
        </p:spPr>
        <p:txBody>
          <a:bodyPr wrap="square">
            <a:spAutoFit/>
          </a:bodyPr>
          <a:lstStyle/>
          <a:p>
            <a:pPr algn="ctr"/>
            <a:r>
              <a:rPr lang="ca-ES" sz="2000" dirty="0"/>
              <a:t>A </a:t>
            </a:r>
            <a:r>
              <a:rPr lang="ca-ES" sz="2000" dirty="0" err="1" smtClean="0"/>
              <a:t>detailed</a:t>
            </a:r>
            <a:r>
              <a:rPr lang="ca-ES" sz="2000" dirty="0" smtClean="0"/>
              <a:t> web </a:t>
            </a:r>
            <a:r>
              <a:rPr lang="ca-ES" sz="2000" dirty="0" err="1"/>
              <a:t>page</a:t>
            </a:r>
            <a:r>
              <a:rPr lang="ca-ES" sz="2000" dirty="0"/>
              <a:t> </a:t>
            </a:r>
            <a:r>
              <a:rPr lang="ca-ES" sz="2000" dirty="0" err="1"/>
              <a:t>wireframe</a:t>
            </a:r>
            <a:endParaRPr lang="ca-ES" sz="2000" dirty="0"/>
          </a:p>
        </p:txBody>
      </p:sp>
      <p:sp>
        <p:nvSpPr>
          <p:cNvPr id="10" name="9 Rectángulo"/>
          <p:cNvSpPr/>
          <p:nvPr/>
        </p:nvSpPr>
        <p:spPr>
          <a:xfrm>
            <a:off x="429414" y="5514963"/>
            <a:ext cx="3745925" cy="400110"/>
          </a:xfrm>
          <a:prstGeom prst="rect">
            <a:avLst/>
          </a:prstGeom>
        </p:spPr>
        <p:txBody>
          <a:bodyPr wrap="square">
            <a:spAutoFit/>
          </a:bodyPr>
          <a:lstStyle/>
          <a:p>
            <a:pPr algn="ctr"/>
            <a:r>
              <a:rPr lang="ca-ES" sz="2000" dirty="0"/>
              <a:t>A </a:t>
            </a:r>
            <a:r>
              <a:rPr lang="ca-ES" sz="2000" dirty="0" smtClean="0"/>
              <a:t>digital </a:t>
            </a:r>
            <a:r>
              <a:rPr lang="ca-ES" sz="2000" dirty="0" err="1" smtClean="0"/>
              <a:t>skeletal</a:t>
            </a:r>
            <a:r>
              <a:rPr lang="ca-ES" sz="2000" dirty="0" smtClean="0"/>
              <a:t> </a:t>
            </a:r>
            <a:r>
              <a:rPr lang="ca-ES" sz="2000" dirty="0" err="1"/>
              <a:t>wireframe</a:t>
            </a:r>
            <a:endParaRPr lang="ca-ES" sz="20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26560" y="1687420"/>
            <a:ext cx="4343919" cy="38136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11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3" name="Contenidor de número de diapositiva 2"/>
          <p:cNvSpPr>
            <a:spLocks noGrp="1"/>
          </p:cNvSpPr>
          <p:nvPr>
            <p:ph type="sldNum" sz="quarter" idx="12"/>
          </p:nvPr>
        </p:nvSpPr>
        <p:spPr/>
        <p:txBody>
          <a:bodyPr/>
          <a:lstStyle/>
          <a:p>
            <a:fld id="{0C5AB85A-3A64-4344-B0E7-674BEE59AE21}" type="slidenum">
              <a:rPr lang="es-CO" smtClean="0"/>
              <a:pPr/>
              <a:t>32</a:t>
            </a:fld>
            <a:endParaRPr lang="es-CO"/>
          </a:p>
        </p:txBody>
      </p:sp>
      <p:sp>
        <p:nvSpPr>
          <p:cNvPr id="4" name="Contenidor de data 3"/>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42401614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Wireframes</a:t>
            </a:r>
            <a:r>
              <a:rPr lang="es-ES" dirty="0" smtClean="0"/>
              <a:t>. Links de interés</a:t>
            </a:r>
            <a:endParaRPr lang="es-ES" dirty="0"/>
          </a:p>
        </p:txBody>
      </p:sp>
      <p:sp>
        <p:nvSpPr>
          <p:cNvPr id="5" name="4 Marcador de contenido"/>
          <p:cNvSpPr>
            <a:spLocks noGrp="1"/>
          </p:cNvSpPr>
          <p:nvPr>
            <p:ph idx="1"/>
          </p:nvPr>
        </p:nvSpPr>
        <p:spPr/>
        <p:txBody>
          <a:bodyPr>
            <a:normAutofit/>
          </a:bodyPr>
          <a:lstStyle/>
          <a:p>
            <a:r>
              <a:rPr lang="ca-ES" b="1" dirty="0" err="1"/>
              <a:t>From</a:t>
            </a:r>
            <a:r>
              <a:rPr lang="ca-ES" b="1" dirty="0"/>
              <a:t> </a:t>
            </a:r>
            <a:r>
              <a:rPr lang="ca-ES" b="1" dirty="0" err="1"/>
              <a:t>Wireframes</a:t>
            </a:r>
            <a:r>
              <a:rPr lang="ca-ES" b="1" dirty="0"/>
              <a:t> to </a:t>
            </a:r>
            <a:r>
              <a:rPr lang="ca-ES" b="1" dirty="0" err="1" smtClean="0"/>
              <a:t>Code</a:t>
            </a:r>
            <a:endParaRPr lang="ca-ES" b="1" dirty="0" smtClean="0"/>
          </a:p>
          <a:p>
            <a:pPr lvl="1"/>
            <a:r>
              <a:rPr lang="ca-ES" dirty="0" smtClean="0"/>
              <a:t>Part 1: </a:t>
            </a:r>
            <a:r>
              <a:rPr lang="ca-ES" dirty="0" smtClean="0">
                <a:hlinkClick r:id="rId2"/>
              </a:rPr>
              <a:t>http</a:t>
            </a:r>
            <a:r>
              <a:rPr lang="ca-ES" dirty="0">
                <a:hlinkClick r:id="rId2"/>
              </a:rPr>
              <a:t>://</a:t>
            </a:r>
            <a:r>
              <a:rPr lang="ca-ES" dirty="0" smtClean="0">
                <a:hlinkClick r:id="rId2"/>
              </a:rPr>
              <a:t>www.uxmatters.com/mt/archives/2010/12/from-wireframes-to-code-part-i.php</a:t>
            </a:r>
            <a:endParaRPr lang="ca-ES" dirty="0" smtClean="0"/>
          </a:p>
          <a:p>
            <a:pPr lvl="1"/>
            <a:r>
              <a:rPr lang="ca-ES" dirty="0" smtClean="0"/>
              <a:t>Part 2</a:t>
            </a:r>
            <a:r>
              <a:rPr lang="ca-ES" dirty="0"/>
              <a:t>: </a:t>
            </a:r>
            <a:r>
              <a:rPr lang="ca-ES" dirty="0">
                <a:hlinkClick r:id="rId3"/>
              </a:rPr>
              <a:t>http://</a:t>
            </a:r>
            <a:r>
              <a:rPr lang="ca-ES" dirty="0" smtClean="0">
                <a:hlinkClick r:id="rId3"/>
              </a:rPr>
              <a:t>www.uxmatters.com/mt/archives/2011/02/from-wireframes-to-code-part-ii.php</a:t>
            </a:r>
            <a:endParaRPr lang="ca-ES" dirty="0" smtClean="0"/>
          </a:p>
          <a:p>
            <a:r>
              <a:rPr lang="ca-ES" b="1" dirty="0" err="1" smtClean="0"/>
              <a:t>WordPress</a:t>
            </a:r>
            <a:r>
              <a:rPr lang="ca-ES" b="1" dirty="0" smtClean="0"/>
              <a:t> </a:t>
            </a:r>
            <a:r>
              <a:rPr lang="ca-ES" b="1" dirty="0" err="1" smtClean="0"/>
              <a:t>wireframes</a:t>
            </a:r>
            <a:r>
              <a:rPr lang="ca-ES" b="1" dirty="0" smtClean="0"/>
              <a:t>:</a:t>
            </a:r>
            <a:r>
              <a:rPr lang="ca-ES" dirty="0" smtClean="0"/>
              <a:t> </a:t>
            </a:r>
            <a:r>
              <a:rPr lang="ca-ES" sz="2000" dirty="0" smtClean="0">
                <a:hlinkClick r:id="rId4"/>
              </a:rPr>
              <a:t>http</a:t>
            </a:r>
            <a:r>
              <a:rPr lang="ca-ES" sz="2000" dirty="0">
                <a:hlinkClick r:id="rId4"/>
              </a:rPr>
              <a:t>://</a:t>
            </a:r>
            <a:r>
              <a:rPr lang="ca-ES" sz="2000" dirty="0" smtClean="0">
                <a:hlinkClick r:id="rId4"/>
              </a:rPr>
              <a:t>wpdotorg.files.wordpress.com/2008/10/wf-dashboard_v002_093008jw.pdf</a:t>
            </a:r>
            <a:endParaRPr lang="ca-ES" dirty="0" smtClean="0"/>
          </a:p>
          <a:p>
            <a:r>
              <a:rPr lang="ca-ES" dirty="0"/>
              <a:t>Web </a:t>
            </a:r>
            <a:r>
              <a:rPr lang="ca-ES" dirty="0" err="1"/>
              <a:t>Site</a:t>
            </a:r>
            <a:r>
              <a:rPr lang="ca-ES" dirty="0"/>
              <a:t> </a:t>
            </a:r>
            <a:r>
              <a:rPr lang="ca-ES" dirty="0" err="1"/>
              <a:t>Wireframes</a:t>
            </a:r>
            <a:r>
              <a:rPr lang="ca-ES" dirty="0"/>
              <a:t> – </a:t>
            </a:r>
            <a:r>
              <a:rPr lang="ca-ES" dirty="0" err="1"/>
              <a:t>Samples</a:t>
            </a:r>
            <a:r>
              <a:rPr lang="ca-ES" dirty="0"/>
              <a:t>, </a:t>
            </a:r>
            <a:r>
              <a:rPr lang="ca-ES" dirty="0" err="1" smtClean="0"/>
              <a:t>Examples</a:t>
            </a:r>
            <a:r>
              <a:rPr lang="ca-ES" dirty="0" smtClean="0"/>
              <a:t>: </a:t>
            </a:r>
            <a:r>
              <a:rPr lang="ca-ES" sz="2000" dirty="0" smtClean="0">
                <a:hlinkClick r:id="rId5"/>
              </a:rPr>
              <a:t>http</a:t>
            </a:r>
            <a:r>
              <a:rPr lang="ca-ES" sz="2000" dirty="0">
                <a:hlinkClick r:id="rId5"/>
              </a:rPr>
              <a:t>://</a:t>
            </a:r>
            <a:r>
              <a:rPr lang="ca-ES" sz="2000" dirty="0" smtClean="0">
                <a:hlinkClick r:id="rId5"/>
              </a:rPr>
              <a:t>www.fatpurple.com/2010/03/04/web-site-wireframes-samples-examples</a:t>
            </a:r>
            <a:endParaRPr lang="ca-ES" dirty="0" smtClean="0"/>
          </a:p>
          <a:p>
            <a:endParaRPr lang="ca-ES" dirty="0" smtClean="0"/>
          </a:p>
          <a:p>
            <a:endParaRPr lang="ca-ES" dirty="0" smtClean="0"/>
          </a:p>
          <a:p>
            <a:pPr lvl="1"/>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052263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mtClean="0"/>
              <a:t>Reflexiones sobre el término “wireframe”</a:t>
            </a:r>
            <a:endParaRPr lang="es-ES"/>
          </a:p>
        </p:txBody>
      </p:sp>
      <p:sp>
        <p:nvSpPr>
          <p:cNvPr id="3" name="2 Marcador de contenido"/>
          <p:cNvSpPr>
            <a:spLocks noGrp="1"/>
          </p:cNvSpPr>
          <p:nvPr>
            <p:ph idx="1"/>
          </p:nvPr>
        </p:nvSpPr>
        <p:spPr/>
        <p:txBody>
          <a:bodyPr/>
          <a:lstStyle/>
          <a:p>
            <a:r>
              <a:rPr lang="ca-ES" dirty="0">
                <a:hlinkClick r:id="rId2"/>
              </a:rPr>
              <a:t>http://</a:t>
            </a:r>
            <a:r>
              <a:rPr lang="ca-ES" dirty="0" smtClean="0">
                <a:hlinkClick r:id="rId2"/>
              </a:rPr>
              <a:t>www.torresburriel.com/weblog/2012/01/04/wireframes-y-prototipos</a:t>
            </a:r>
            <a:endParaRPr lang="ca-ES" dirty="0" smtClean="0"/>
          </a:p>
          <a:p>
            <a:r>
              <a:rPr lang="es-ES" dirty="0">
                <a:hlinkClick r:id="rId3"/>
              </a:rPr>
              <a:t>http://</a:t>
            </a:r>
            <a:r>
              <a:rPr lang="es-ES" dirty="0" smtClean="0">
                <a:hlinkClick r:id="rId3"/>
              </a:rPr>
              <a:t>olgacarreras.blogspot.com/2007/02/wireframes.html</a:t>
            </a:r>
            <a:endParaRPr lang="es-ES" dirty="0" smtClean="0"/>
          </a:p>
          <a:p>
            <a:r>
              <a:rPr lang="es-ES" dirty="0" smtClean="0">
                <a:hlinkClick r:id="rId4"/>
              </a:rPr>
              <a:t>http</a:t>
            </a:r>
            <a:r>
              <a:rPr lang="es-ES" dirty="0">
                <a:hlinkClick r:id="rId4"/>
              </a:rPr>
              <a:t>://</a:t>
            </a:r>
            <a:r>
              <a:rPr lang="es-ES" dirty="0" smtClean="0">
                <a:hlinkClick r:id="rId4"/>
              </a:rPr>
              <a:t>en.wikipedia.org/wiki/Website_wireframe#cite_note-brown_168-3</a:t>
            </a:r>
            <a:endParaRPr lang="es-ES" dirty="0" smtClean="0"/>
          </a:p>
          <a:p>
            <a:endParaRPr lang="ca-ES" dirty="0" smtClean="0"/>
          </a:p>
          <a:p>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261600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escenari%20venedors%20pujol%20"/>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l="2173" t="3157" r="6577" b="10031"/>
          <a:stretch>
            <a:fillRect/>
          </a:stretch>
        </p:blipFill>
        <p:spPr>
          <a:xfrm>
            <a:off x="285750" y="1500188"/>
            <a:ext cx="3786188" cy="4957762"/>
          </a:xfrm>
        </p:spPr>
      </p:pic>
      <p:pic>
        <p:nvPicPr>
          <p:cNvPr id="44035" name="Picture 3" descr="escenari%20venedors%20pujol%202"/>
          <p:cNvPicPr>
            <a:picLocks noGrp="1" noChangeAspect="1" noChangeArrowheads="1"/>
          </p:cNvPicPr>
          <p:nvPr>
            <p:ph sz="half" idx="4294967295"/>
          </p:nvPr>
        </p:nvPicPr>
        <p:blipFill>
          <a:blip r:embed="rId3" cstate="print">
            <a:extLst>
              <a:ext uri="{28A0092B-C50C-407E-A947-70E740481C1C}">
                <a14:useLocalDpi xmlns:a14="http://schemas.microsoft.com/office/drawing/2010/main" xmlns="" val="0"/>
              </a:ext>
            </a:extLst>
          </a:blip>
          <a:srcRect l="2965" t="4071" r="5789" b="9119"/>
          <a:stretch>
            <a:fillRect/>
          </a:stretch>
        </p:blipFill>
        <p:spPr>
          <a:xfrm>
            <a:off x="4429125" y="1428750"/>
            <a:ext cx="3751263" cy="5005388"/>
          </a:xfrm>
        </p:spPr>
      </p:pic>
      <p:sp>
        <p:nvSpPr>
          <p:cNvPr id="44036" name="Títol 7"/>
          <p:cNvSpPr>
            <a:spLocks noGrp="1"/>
          </p:cNvSpPr>
          <p:nvPr>
            <p:ph type="title"/>
          </p:nvPr>
        </p:nvSpPr>
        <p:spPr/>
        <p:txBody>
          <a:bodyPr>
            <a:normAutofit fontScale="90000"/>
          </a:bodyPr>
          <a:lstStyle/>
          <a:p>
            <a:pPr eaLnBrk="1" hangingPunct="1"/>
            <a:r>
              <a:rPr lang="es-ES" sz="3200" dirty="0" err="1" smtClean="0"/>
              <a:t>Storyboard</a:t>
            </a:r>
            <a:r>
              <a:rPr lang="es-ES" sz="3200" dirty="0" smtClean="0"/>
              <a:t/>
            </a:r>
            <a:br>
              <a:rPr lang="es-ES" sz="3200" dirty="0" smtClean="0"/>
            </a:br>
            <a:r>
              <a:rPr lang="es-ES" sz="3100" dirty="0" smtClean="0"/>
              <a:t>Ejemplo de </a:t>
            </a:r>
            <a:r>
              <a:rPr lang="es-ES" sz="3100" dirty="0" err="1" smtClean="0"/>
              <a:t>storyboard</a:t>
            </a:r>
            <a:r>
              <a:rPr lang="es-ES" sz="3100" dirty="0" smtClean="0"/>
              <a:t> actual y futuro</a:t>
            </a:r>
            <a:endParaRPr lang="es-ES" sz="3600" dirty="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577067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ca-ES" smtClean="0"/>
              <a:t>Prototipando</a:t>
            </a:r>
          </a:p>
        </p:txBody>
      </p:sp>
      <p:pic>
        <p:nvPicPr>
          <p:cNvPr id="45059" name="Picture 3" descr="Evolucio Prototipat CultNoct"/>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28750" y="1428750"/>
            <a:ext cx="6416675" cy="501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2288870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Video%20Vilars%20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r="2036" b="1988"/>
          <a:stretch>
            <a:fillRect/>
          </a:stretch>
        </p:blipFill>
        <p:spPr>
          <a:xfrm>
            <a:off x="4857750" y="1643063"/>
            <a:ext cx="3786188" cy="1643062"/>
          </a:xfrm>
        </p:spPr>
      </p:pic>
      <p:sp>
        <p:nvSpPr>
          <p:cNvPr id="491523" name="Rectangle 3"/>
          <p:cNvSpPr>
            <a:spLocks noGrp="1" noChangeArrowheads="1"/>
          </p:cNvSpPr>
          <p:nvPr>
            <p:ph type="body" sz="half" idx="4294967295"/>
          </p:nvPr>
        </p:nvSpPr>
        <p:spPr>
          <a:xfrm>
            <a:off x="315913" y="1643063"/>
            <a:ext cx="4113212" cy="2857500"/>
          </a:xfrm>
        </p:spPr>
        <p:txBody>
          <a:bodyPr>
            <a:normAutofit fontScale="92500"/>
          </a:bodyPr>
          <a:lstStyle/>
          <a:p>
            <a:pPr eaLnBrk="1" hangingPunct="1">
              <a:defRPr/>
            </a:pPr>
            <a:r>
              <a:rPr lang="es-ES" sz="2200" dirty="0"/>
              <a:t>Rodar o grabar un vídeo permite </a:t>
            </a:r>
            <a:r>
              <a:rPr lang="es-ES" sz="2200" i="1" dirty="0"/>
              <a:t>desarrollar un escenario</a:t>
            </a:r>
            <a:r>
              <a:rPr lang="es-ES" sz="2200" dirty="0"/>
              <a:t> el cual gracias al uso de técnicas de pre y de post-producción pueden parecer reales funcionalidades y sistemas que solo son ideas, están en fase muy inicial o son imposibles de realizar (tecnología inexistente, lugares inalcanzables</a:t>
            </a:r>
            <a:r>
              <a:rPr lang="ca-ES" sz="2200" dirty="0"/>
              <a:t> </a:t>
            </a:r>
          </a:p>
        </p:txBody>
      </p:sp>
      <p:pic>
        <p:nvPicPr>
          <p:cNvPr id="491526" name="Picture 6"/>
          <p:cNvPicPr>
            <a:picLocks noChangeAspect="1" noChangeArrowheads="1"/>
          </p:cNvPicPr>
          <p:nvPr/>
        </p:nvPicPr>
        <p:blipFill>
          <a:blip r:embed="rId3" cstate="print"/>
          <a:srcRect/>
          <a:stretch>
            <a:fillRect/>
          </a:stretch>
        </p:blipFill>
        <p:spPr bwMode="auto">
          <a:xfrm>
            <a:off x="792163" y="4660900"/>
            <a:ext cx="2263775" cy="1554163"/>
          </a:xfrm>
          <a:prstGeom prst="rect">
            <a:avLst/>
          </a:prstGeom>
          <a:ln>
            <a:noFill/>
          </a:ln>
          <a:effectLst>
            <a:outerShdw blurRad="292100" dist="139700" dir="2700000" algn="tl" rotWithShape="0">
              <a:srgbClr val="333333">
                <a:alpha val="65000"/>
              </a:srgbClr>
            </a:outerShdw>
          </a:effectLst>
        </p:spPr>
      </p:pic>
      <p:pic>
        <p:nvPicPr>
          <p:cNvPr id="491527" name="Picture 7"/>
          <p:cNvPicPr>
            <a:picLocks noChangeAspect="1" noChangeArrowheads="1"/>
          </p:cNvPicPr>
          <p:nvPr/>
        </p:nvPicPr>
        <p:blipFill>
          <a:blip r:embed="rId4" cstate="print"/>
          <a:srcRect/>
          <a:stretch>
            <a:fillRect/>
          </a:stretch>
        </p:blipFill>
        <p:spPr bwMode="auto">
          <a:xfrm>
            <a:off x="6814988" y="3880644"/>
            <a:ext cx="1627187" cy="1570037"/>
          </a:xfrm>
          <a:prstGeom prst="rect">
            <a:avLst/>
          </a:prstGeom>
          <a:ln>
            <a:noFill/>
          </a:ln>
          <a:effectLst>
            <a:outerShdw blurRad="292100" dist="139700" dir="2700000" algn="tl" rotWithShape="0">
              <a:srgbClr val="333333">
                <a:alpha val="65000"/>
              </a:srgbClr>
            </a:outerShdw>
          </a:effectLst>
        </p:spPr>
      </p:pic>
      <p:pic>
        <p:nvPicPr>
          <p:cNvPr id="491528" name="Picture 8"/>
          <p:cNvPicPr>
            <a:picLocks noChangeAspect="1" noChangeArrowheads="1"/>
          </p:cNvPicPr>
          <p:nvPr/>
        </p:nvPicPr>
        <p:blipFill>
          <a:blip r:embed="rId5" cstate="print"/>
          <a:srcRect/>
          <a:stretch>
            <a:fillRect/>
          </a:stretch>
        </p:blipFill>
        <p:spPr bwMode="auto">
          <a:xfrm>
            <a:off x="4572372" y="3880644"/>
            <a:ext cx="1819275" cy="1557337"/>
          </a:xfrm>
          <a:prstGeom prst="rect">
            <a:avLst/>
          </a:prstGeom>
          <a:ln>
            <a:noFill/>
          </a:ln>
          <a:effectLst>
            <a:outerShdw blurRad="292100" dist="139700" dir="2700000" algn="tl" rotWithShape="0">
              <a:srgbClr val="333333">
                <a:alpha val="65000"/>
              </a:srgbClr>
            </a:outerShdw>
          </a:effectLst>
        </p:spPr>
      </p:pic>
      <p:sp>
        <p:nvSpPr>
          <p:cNvPr id="11" name="Títol 10"/>
          <p:cNvSpPr>
            <a:spLocks noGrp="1"/>
          </p:cNvSpPr>
          <p:nvPr>
            <p:ph type="title"/>
          </p:nvPr>
        </p:nvSpPr>
        <p:spPr/>
        <p:txBody>
          <a:bodyPr>
            <a:normAutofit/>
          </a:bodyPr>
          <a:lstStyle/>
          <a:p>
            <a:pPr eaLnBrk="1" hangingPunct="1">
              <a:defRPr/>
            </a:pPr>
            <a:r>
              <a:rPr lang="es-ES" dirty="0" smtClean="0"/>
              <a:t>Prototipo en video</a:t>
            </a:r>
            <a:endParaRPr lang="es-ES" dirty="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
        <p:nvSpPr>
          <p:cNvPr id="4" name="Rectangle 3"/>
          <p:cNvSpPr/>
          <p:nvPr/>
        </p:nvSpPr>
        <p:spPr>
          <a:xfrm>
            <a:off x="5724128" y="1268760"/>
            <a:ext cx="301095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ca-ES" dirty="0">
                <a:hlinkClick r:id="rId6"/>
              </a:rPr>
              <a:t>http://</a:t>
            </a:r>
            <a:r>
              <a:rPr lang="ca-ES" dirty="0" smtClean="0">
                <a:hlinkClick r:id="rId6"/>
              </a:rPr>
              <a:t>youtu.be/aL4QOmgzvak</a:t>
            </a:r>
            <a:endParaRPr lang="ca-ES" dirty="0"/>
          </a:p>
        </p:txBody>
      </p:sp>
      <p:sp>
        <p:nvSpPr>
          <p:cNvPr id="7" name="Rectangle 6"/>
          <p:cNvSpPr/>
          <p:nvPr/>
        </p:nvSpPr>
        <p:spPr>
          <a:xfrm>
            <a:off x="5236575" y="5661248"/>
            <a:ext cx="315682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ca-ES" dirty="0">
                <a:hlinkClick r:id="rId7"/>
              </a:rPr>
              <a:t>http://</a:t>
            </a:r>
            <a:r>
              <a:rPr lang="ca-ES" dirty="0" smtClean="0">
                <a:hlinkClick r:id="rId7"/>
              </a:rPr>
              <a:t>youtu.be/5WL2CwnYJHY</a:t>
            </a:r>
            <a:endParaRPr lang="ca-ES" dirty="0"/>
          </a:p>
        </p:txBody>
      </p:sp>
    </p:spTree>
    <p:extLst>
      <p:ext uri="{BB962C8B-B14F-4D97-AF65-F5344CB8AC3E}">
        <p14:creationId xmlns:p14="http://schemas.microsoft.com/office/powerpoint/2010/main" xmlns="" val="21468270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Prototipo</a:t>
            </a:r>
            <a:r>
              <a:rPr lang="ca-ES" dirty="0" smtClean="0"/>
              <a:t> en </a:t>
            </a:r>
            <a:r>
              <a:rPr lang="ca-ES" dirty="0" err="1" smtClean="0"/>
              <a:t>video</a:t>
            </a:r>
            <a:r>
              <a:rPr lang="ca-ES" dirty="0" smtClean="0"/>
              <a:t>. </a:t>
            </a:r>
            <a:r>
              <a:rPr lang="ca-ES" dirty="0" err="1" smtClean="0"/>
              <a:t>Ejemplos</a:t>
            </a:r>
            <a:endParaRPr lang="ca-ES" dirty="0"/>
          </a:p>
        </p:txBody>
      </p:sp>
      <p:sp>
        <p:nvSpPr>
          <p:cNvPr id="3" name="2 Marcador de contenido"/>
          <p:cNvSpPr>
            <a:spLocks noGrp="1"/>
          </p:cNvSpPr>
          <p:nvPr>
            <p:ph idx="1"/>
          </p:nvPr>
        </p:nvSpPr>
        <p:spPr>
          <a:xfrm>
            <a:off x="457200" y="1404594"/>
            <a:ext cx="8507288" cy="5072406"/>
          </a:xfrm>
        </p:spPr>
        <p:txBody>
          <a:bodyPr>
            <a:normAutofit lnSpcReduction="10000"/>
          </a:bodyPr>
          <a:lstStyle/>
          <a:p>
            <a:r>
              <a:rPr lang="en-US" dirty="0">
                <a:hlinkClick r:id="rId2"/>
              </a:rPr>
              <a:t>http://</a:t>
            </a:r>
            <a:r>
              <a:rPr lang="en-US" dirty="0" smtClean="0">
                <a:hlinkClick r:id="rId2"/>
              </a:rPr>
              <a:t>www.grihohcitools.udl.cat/mpiua/ejemplos.htm#PrototiposVIDEO</a:t>
            </a:r>
            <a:endParaRPr lang="en-US" dirty="0" smtClean="0"/>
          </a:p>
          <a:p>
            <a:endParaRPr lang="en-US" b="1" dirty="0"/>
          </a:p>
          <a:p>
            <a:r>
              <a:rPr lang="en-US" b="1" dirty="0" smtClean="0"/>
              <a:t>The </a:t>
            </a:r>
            <a:r>
              <a:rPr lang="en-US" b="1" dirty="0"/>
              <a:t>Future of Self-Service </a:t>
            </a:r>
            <a:r>
              <a:rPr lang="en-US" b="1" dirty="0" smtClean="0"/>
              <a:t>Banking </a:t>
            </a:r>
            <a:r>
              <a:rPr lang="en-US" dirty="0" smtClean="0"/>
              <a:t>(BBVA, 2010)</a:t>
            </a:r>
            <a:r>
              <a:rPr lang="en-US" b="1" dirty="0" smtClean="0"/>
              <a:t>: </a:t>
            </a:r>
            <a:r>
              <a:rPr lang="ca-ES" dirty="0" smtClean="0">
                <a:hlinkClick r:id="rId3"/>
              </a:rPr>
              <a:t>http</a:t>
            </a:r>
            <a:r>
              <a:rPr lang="ca-ES" dirty="0">
                <a:hlinkClick r:id="rId3"/>
              </a:rPr>
              <a:t>://</a:t>
            </a:r>
            <a:r>
              <a:rPr lang="ca-ES" dirty="0" smtClean="0">
                <a:hlinkClick r:id="rId3"/>
              </a:rPr>
              <a:t>www.youtube.com/watch?v=x-DLQp9xb20&amp;feature=related</a:t>
            </a:r>
            <a:endParaRPr lang="ca-ES" dirty="0" smtClean="0"/>
          </a:p>
          <a:p>
            <a:endParaRPr lang="en-US" b="1" dirty="0" smtClean="0"/>
          </a:p>
          <a:p>
            <a:r>
              <a:rPr lang="en-US" b="1" dirty="0" smtClean="0"/>
              <a:t>The </a:t>
            </a:r>
            <a:r>
              <a:rPr lang="en-US" b="1" dirty="0"/>
              <a:t>Guardian </a:t>
            </a:r>
            <a:r>
              <a:rPr lang="en-US" b="1" dirty="0" err="1"/>
              <a:t>iPad</a:t>
            </a:r>
            <a:r>
              <a:rPr lang="en-US" b="1" dirty="0"/>
              <a:t> edition: 'Put the newspaper on the </a:t>
            </a:r>
            <a:r>
              <a:rPr lang="en-US" b="1" dirty="0" err="1" smtClean="0"/>
              <a:t>iPad</a:t>
            </a:r>
            <a:r>
              <a:rPr lang="en-US" b="1" dirty="0" smtClean="0"/>
              <a:t>‘: </a:t>
            </a:r>
            <a:r>
              <a:rPr lang="ca-ES" dirty="0" smtClean="0">
                <a:hlinkClick r:id="rId4"/>
              </a:rPr>
              <a:t>http</a:t>
            </a:r>
            <a:r>
              <a:rPr lang="ca-ES" dirty="0">
                <a:hlinkClick r:id="rId4"/>
              </a:rPr>
              <a:t>://www.guardian.co.uk/media/gallery/2011/oct/13/guardian-ipad-edition-design-evolution#/?picture=380363957&amp;index=0</a:t>
            </a:r>
            <a:endParaRPr lang="ca-ES" dirty="0" smtClean="0"/>
          </a:p>
          <a:p>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9703282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2"/>
          <p:cNvSpPr>
            <a:spLocks noGrp="1" noChangeArrowheads="1"/>
          </p:cNvSpPr>
          <p:nvPr>
            <p:ph type="title"/>
          </p:nvPr>
        </p:nvSpPr>
        <p:spPr/>
        <p:txBody>
          <a:bodyPr>
            <a:normAutofit/>
          </a:bodyPr>
          <a:lstStyle/>
          <a:p>
            <a:pPr eaLnBrk="1" hangingPunct="1"/>
            <a:r>
              <a:rPr lang="es-ES" dirty="0" smtClean="0"/>
              <a:t>Prototipo de software</a:t>
            </a:r>
            <a:endParaRPr lang="ca-ES" dirty="0" smtClean="0"/>
          </a:p>
        </p:txBody>
      </p:sp>
      <p:pic>
        <p:nvPicPr>
          <p:cNvPr id="4710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41190" y="2228850"/>
            <a:ext cx="1412875"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710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25515" y="2228850"/>
            <a:ext cx="1412875"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710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8303" y="3933825"/>
            <a:ext cx="1368425" cy="153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7110"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41190" y="3886200"/>
            <a:ext cx="1411288" cy="158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7111"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525515" y="3851275"/>
            <a:ext cx="1443038" cy="161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7113" name="Group 9"/>
          <p:cNvGrpSpPr>
            <a:grpSpLocks/>
          </p:cNvGrpSpPr>
          <p:nvPr/>
        </p:nvGrpSpPr>
        <p:grpSpPr bwMode="auto">
          <a:xfrm>
            <a:off x="5783445" y="2817019"/>
            <a:ext cx="2608263" cy="2087562"/>
            <a:chOff x="202" y="814"/>
            <a:chExt cx="2505" cy="1727"/>
          </a:xfrm>
        </p:grpSpPr>
        <p:pic>
          <p:nvPicPr>
            <p:cNvPr id="492554" name="Picture 10"/>
            <p:cNvPicPr>
              <a:picLocks noChangeAspect="1" noChangeArrowheads="1"/>
            </p:cNvPicPr>
            <p:nvPr/>
          </p:nvPicPr>
          <p:blipFill>
            <a:blip r:embed="rId7" cstate="print"/>
            <a:srcRect/>
            <a:stretch>
              <a:fillRect/>
            </a:stretch>
          </p:blipFill>
          <p:spPr bwMode="auto">
            <a:xfrm>
              <a:off x="202" y="814"/>
              <a:ext cx="2505" cy="1727"/>
            </a:xfrm>
            <a:prstGeom prst="rect">
              <a:avLst/>
            </a:prstGeom>
            <a:blipFill dpi="0" rotWithShape="0">
              <a:blip cstate="print"/>
              <a:srcRect/>
              <a:stretch>
                <a:fillRect/>
              </a:stretch>
            </a:blipFill>
            <a:ln w="9525">
              <a:solidFill>
                <a:srgbClr val="000000"/>
              </a:solidFill>
              <a:miter lim="800000"/>
              <a:headEnd/>
              <a:tailEnd/>
            </a:ln>
            <a:effectLst>
              <a:outerShdw dist="107763" dir="2700000" algn="ctr" rotWithShape="0">
                <a:srgbClr val="808080">
                  <a:alpha val="50000"/>
                </a:srgbClr>
              </a:outerShdw>
            </a:effectLst>
          </p:spPr>
        </p:pic>
        <p:pic>
          <p:nvPicPr>
            <p:cNvPr id="47118" name="Picture 11"/>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55" y="1477"/>
              <a:ext cx="1199" cy="706"/>
            </a:xfrm>
            <a:prstGeom prst="rect">
              <a:avLst/>
            </a:prstGeom>
            <a:blipFill dpi="0" rotWithShape="0">
              <a:blip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pic>
      </p:grpSp>
      <p:pic>
        <p:nvPicPr>
          <p:cNvPr id="47114" name="Picture 2"/>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23528" y="2063750"/>
            <a:ext cx="1431925" cy="179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
        <p:nvSpPr>
          <p:cNvPr id="2" name="Rectangle 1"/>
          <p:cNvSpPr/>
          <p:nvPr/>
        </p:nvSpPr>
        <p:spPr>
          <a:xfrm>
            <a:off x="2388800" y="1196752"/>
            <a:ext cx="6750496" cy="338554"/>
          </a:xfrm>
          <a:prstGeom prst="rect">
            <a:avLst/>
          </a:prstGeom>
        </p:spPr>
        <p:txBody>
          <a:bodyPr wrap="square">
            <a:spAutoFit/>
          </a:bodyPr>
          <a:lstStyle/>
          <a:p>
            <a:pPr algn="r"/>
            <a:r>
              <a:rPr lang="ca-ES" sz="1600" dirty="0">
                <a:hlinkClick r:id="rId10"/>
              </a:rPr>
              <a:t>http://</a:t>
            </a:r>
            <a:r>
              <a:rPr lang="ca-ES" sz="1600" dirty="0" smtClean="0">
                <a:hlinkClick r:id="rId10"/>
              </a:rPr>
              <a:t>www.grihohcitools.udl.cat/mpiua/ejemplos.htm#PrototiposSW</a:t>
            </a:r>
            <a:endParaRPr lang="ca-ES" sz="1600" dirty="0"/>
          </a:p>
        </p:txBody>
      </p:sp>
    </p:spTree>
    <p:extLst>
      <p:ext uri="{BB962C8B-B14F-4D97-AF65-F5344CB8AC3E}">
        <p14:creationId xmlns:p14="http://schemas.microsoft.com/office/powerpoint/2010/main" xmlns="" val="792169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s-ES" smtClean="0"/>
              <a:t>Prototipado</a:t>
            </a:r>
            <a:endParaRPr lang="ca-ES" smtClean="0"/>
          </a:p>
        </p:txBody>
      </p:sp>
      <p:sp>
        <p:nvSpPr>
          <p:cNvPr id="22531" name="Rectangle 2"/>
          <p:cNvSpPr>
            <a:spLocks noGrp="1" noChangeArrowheads="1"/>
          </p:cNvSpPr>
          <p:nvPr>
            <p:ph idx="1"/>
          </p:nvPr>
        </p:nvSpPr>
        <p:spPr/>
        <p:txBody>
          <a:bodyPr/>
          <a:lstStyle/>
          <a:p>
            <a:pPr eaLnBrk="1" hangingPunct="1">
              <a:lnSpc>
                <a:spcPct val="90000"/>
              </a:lnSpc>
            </a:pPr>
            <a:r>
              <a:rPr lang="es-ES" sz="2100" smtClean="0"/>
              <a:t>No podemos hacer una implementación a gran escala a partir del diseño inicial de la interfaz</a:t>
            </a:r>
          </a:p>
          <a:p>
            <a:pPr eaLnBrk="1" hangingPunct="1">
              <a:lnSpc>
                <a:spcPct val="90000"/>
              </a:lnSpc>
            </a:pPr>
            <a:endParaRPr lang="es-ES" sz="2100" smtClean="0"/>
          </a:p>
          <a:p>
            <a:pPr eaLnBrk="1" hangingPunct="1">
              <a:lnSpc>
                <a:spcPct val="90000"/>
              </a:lnSpc>
            </a:pPr>
            <a:r>
              <a:rPr lang="es-ES" sz="2100" smtClean="0"/>
              <a:t>Para poder realizar evaluaciones de la usabilidad en las etapas iniciales necesitamos prototipos</a:t>
            </a:r>
          </a:p>
          <a:p>
            <a:pPr eaLnBrk="1" hangingPunct="1">
              <a:lnSpc>
                <a:spcPct val="90000"/>
              </a:lnSpc>
            </a:pPr>
            <a:endParaRPr lang="es-ES" sz="2100" smtClean="0"/>
          </a:p>
          <a:p>
            <a:pPr eaLnBrk="1" hangingPunct="1">
              <a:lnSpc>
                <a:spcPct val="90000"/>
              </a:lnSpc>
            </a:pPr>
            <a:r>
              <a:rPr lang="es-ES" sz="2100" smtClean="0"/>
              <a:t>Son documentos, diseños o sistemas que simulan o tienen implementadas partes del sistema final</a:t>
            </a:r>
          </a:p>
          <a:p>
            <a:pPr eaLnBrk="1" hangingPunct="1">
              <a:lnSpc>
                <a:spcPct val="90000"/>
              </a:lnSpc>
            </a:pPr>
            <a:endParaRPr lang="es-ES" sz="2100" smtClean="0"/>
          </a:p>
          <a:p>
            <a:pPr eaLnBrk="1" hangingPunct="1">
              <a:lnSpc>
                <a:spcPct val="90000"/>
              </a:lnSpc>
            </a:pPr>
            <a:r>
              <a:rPr lang="es-ES" sz="2100" smtClean="0"/>
              <a:t>Es una herramienta muy útil para hacer participar al usuario en el desarrollo y poder evaluar el producto ya en las primeras fases del desarrollo</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5131514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ol 5"/>
          <p:cNvSpPr>
            <a:spLocks noGrp="1"/>
          </p:cNvSpPr>
          <p:nvPr>
            <p:ph type="title"/>
          </p:nvPr>
        </p:nvSpPr>
        <p:spPr/>
        <p:txBody>
          <a:bodyPr/>
          <a:lstStyle/>
          <a:p>
            <a:r>
              <a:rPr lang="es-ES" dirty="0"/>
              <a:t>Prototipo de </a:t>
            </a:r>
            <a:r>
              <a:rPr lang="es-ES" dirty="0" smtClean="0"/>
              <a:t>software. </a:t>
            </a:r>
            <a:r>
              <a:rPr lang="es-ES" dirty="0" err="1" smtClean="0"/>
              <a:t>Vilars</a:t>
            </a:r>
            <a:r>
              <a:rPr lang="es-ES" dirty="0" smtClean="0"/>
              <a:t> R.A.</a:t>
            </a:r>
            <a:endParaRPr lang="ca-ES" dirty="0"/>
          </a:p>
        </p:txBody>
      </p:sp>
      <p:sp>
        <p:nvSpPr>
          <p:cNvPr id="4" name="Contenidor de peu de pàgina 3"/>
          <p:cNvSpPr>
            <a:spLocks noGrp="1"/>
          </p:cNvSpPr>
          <p:nvPr>
            <p:ph type="ftr" sz="quarter" idx="11"/>
          </p:nvPr>
        </p:nvSpPr>
        <p:spPr/>
        <p:txBody>
          <a:bodyPr/>
          <a:lstStyle/>
          <a:p>
            <a:pPr>
              <a:defRPr/>
            </a:pPr>
            <a:r>
              <a:rPr lang="es-ES" altLang="en-US" smtClean="0"/>
              <a:t>Técnicas de Prototipado</a:t>
            </a:r>
            <a:endParaRPr lang="ca-ES" altLang="en-US" dirty="0"/>
          </a:p>
        </p:txBody>
      </p:sp>
      <p:pic>
        <p:nvPicPr>
          <p:cNvPr id="7170"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1224310"/>
            <a:ext cx="6390456" cy="4798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8" descr="TabletPC_interfac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90708" y="4741902"/>
            <a:ext cx="2217796" cy="1711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Contenidor de número de diapositiva 1"/>
          <p:cNvSpPr>
            <a:spLocks noGrp="1"/>
          </p:cNvSpPr>
          <p:nvPr>
            <p:ph type="sldNum" sz="quarter" idx="12"/>
          </p:nvPr>
        </p:nvSpPr>
        <p:spPr/>
        <p:txBody>
          <a:bodyPr/>
          <a:lstStyle/>
          <a:p>
            <a:fld id="{0C5AB85A-3A64-4344-B0E7-674BEE59AE21}" type="slidenum">
              <a:rPr lang="es-CO" smtClean="0"/>
              <a:pPr/>
              <a:t>40</a:t>
            </a:fld>
            <a:endParaRPr lang="es-CO"/>
          </a:p>
        </p:txBody>
      </p:sp>
      <p:sp>
        <p:nvSpPr>
          <p:cNvPr id="3" name="Contenidor de data 2"/>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33570275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normAutofit/>
          </a:bodyPr>
          <a:lstStyle/>
          <a:p>
            <a:pPr eaLnBrk="1" hangingPunct="1"/>
            <a:r>
              <a:rPr lang="es-ES_tradnl" sz="3400" dirty="0" smtClean="0">
                <a:latin typeface="Antique Olive" pitchFamily="34" charset="0"/>
                <a:cs typeface="Times New Roman" pitchFamily="18" charset="0"/>
              </a:rPr>
              <a:t>Escenario</a:t>
            </a:r>
            <a:endParaRPr lang="ca-ES" sz="3400" dirty="0" smtClean="0">
              <a:latin typeface="Antique Olive" pitchFamily="34" charset="0"/>
              <a:cs typeface="Times New Roman" pitchFamily="18" charset="0"/>
            </a:endParaRPr>
          </a:p>
        </p:txBody>
      </p:sp>
      <p:sp>
        <p:nvSpPr>
          <p:cNvPr id="49155" name="Rectangle 5"/>
          <p:cNvSpPr>
            <a:spLocks noGrp="1" noChangeArrowheads="1"/>
          </p:cNvSpPr>
          <p:nvPr>
            <p:ph idx="1"/>
          </p:nvPr>
        </p:nvSpPr>
        <p:spPr/>
        <p:txBody>
          <a:bodyPr/>
          <a:lstStyle/>
          <a:p>
            <a:pPr eaLnBrk="1" hangingPunct="1">
              <a:lnSpc>
                <a:spcPct val="80000"/>
              </a:lnSpc>
            </a:pPr>
            <a:r>
              <a:rPr lang="es-ES_tradnl" sz="1700" smtClean="0">
                <a:cs typeface="Times New Roman" pitchFamily="18" charset="0"/>
              </a:rPr>
              <a:t>Una historia de ficción con representación de personajes, sucesos, productos y entornos</a:t>
            </a:r>
          </a:p>
          <a:p>
            <a:pPr algn="just" eaLnBrk="1" hangingPunct="1">
              <a:lnSpc>
                <a:spcPct val="80000"/>
              </a:lnSpc>
            </a:pPr>
            <a:r>
              <a:rPr lang="es-ES_tradnl" sz="1700" smtClean="0">
                <a:cs typeface="Times New Roman" pitchFamily="18" charset="0"/>
              </a:rPr>
              <a:t>Ayuda al diseñador a explorar ideas y las ramificaciones de decisiones de diseño en situaciones concretas.</a:t>
            </a:r>
          </a:p>
          <a:p>
            <a:pPr algn="just" eaLnBrk="1" hangingPunct="1">
              <a:lnSpc>
                <a:spcPct val="80000"/>
              </a:lnSpc>
            </a:pPr>
            <a:r>
              <a:rPr lang="es-ES_tradnl" sz="1700" smtClean="0">
                <a:cs typeface="Times New Roman" pitchFamily="18" charset="0"/>
              </a:rPr>
              <a:t>Es interesante pensar en diferentes escenarios para reflejar las diferentes situaciones y puntos de vista diferentes. </a:t>
            </a:r>
            <a:endParaRPr lang="es-ES" sz="1700" smtClean="0">
              <a:cs typeface="Times New Roman" pitchFamily="18" charset="0"/>
            </a:endParaRPr>
          </a:p>
          <a:p>
            <a:pPr eaLnBrk="1" hangingPunct="1">
              <a:lnSpc>
                <a:spcPct val="80000"/>
              </a:lnSpc>
            </a:pPr>
            <a:endParaRPr lang="ca-ES" sz="1700" smtClean="0"/>
          </a:p>
        </p:txBody>
      </p:sp>
      <p:pic>
        <p:nvPicPr>
          <p:cNvPr id="493570" name="Picture 2" descr="Escenari Pantalla (castellà)"/>
          <p:cNvPicPr>
            <a:picLocks noChangeAspect="1" noChangeArrowheads="1"/>
          </p:cNvPicPr>
          <p:nvPr/>
        </p:nvPicPr>
        <p:blipFill>
          <a:blip r:embed="rId2" cstate="print"/>
          <a:srcRect/>
          <a:stretch>
            <a:fillRect/>
          </a:stretch>
        </p:blipFill>
        <p:spPr bwMode="auto">
          <a:xfrm>
            <a:off x="1043608" y="2708920"/>
            <a:ext cx="3125787" cy="3646487"/>
          </a:xfrm>
          <a:prstGeom prst="rect">
            <a:avLst/>
          </a:prstGeom>
          <a:ln>
            <a:noFill/>
          </a:ln>
          <a:effectLst>
            <a:outerShdw blurRad="292100" dist="139700" dir="2700000" algn="tl" rotWithShape="0">
              <a:srgbClr val="333333">
                <a:alpha val="65000"/>
              </a:srgbClr>
            </a:outerShdw>
          </a:effectLst>
        </p:spPr>
      </p:pic>
      <p:pic>
        <p:nvPicPr>
          <p:cNvPr id="493571" name="Picture 3" descr="Escenari CulturaNoctura"/>
          <p:cNvPicPr>
            <a:picLocks noChangeAspect="1" noChangeArrowheads="1"/>
          </p:cNvPicPr>
          <p:nvPr/>
        </p:nvPicPr>
        <p:blipFill>
          <a:blip r:embed="rId3" cstate="print"/>
          <a:srcRect/>
          <a:stretch>
            <a:fillRect/>
          </a:stretch>
        </p:blipFill>
        <p:spPr bwMode="auto">
          <a:xfrm>
            <a:off x="4788520" y="2708920"/>
            <a:ext cx="3400425" cy="3600450"/>
          </a:xfrm>
          <a:prstGeom prst="rect">
            <a:avLst/>
          </a:prstGeom>
          <a:ln>
            <a:noFill/>
          </a:ln>
          <a:effectLst>
            <a:outerShdw blurRad="292100" dist="139700" dir="2700000" algn="tl" rotWithShape="0">
              <a:srgbClr val="333333">
                <a:alpha val="65000"/>
              </a:srgbClr>
            </a:outerShdw>
          </a:effectLst>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920343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pPr eaLnBrk="1" hangingPunct="1"/>
            <a:r>
              <a:rPr lang="es-ES" smtClean="0"/>
              <a:t>Escenarios</a:t>
            </a:r>
            <a:endParaRPr lang="ca-ES" smtClean="0"/>
          </a:p>
        </p:txBody>
      </p:sp>
      <p:sp>
        <p:nvSpPr>
          <p:cNvPr id="50179" name="Rectangle 2"/>
          <p:cNvSpPr>
            <a:spLocks noGrp="1" noChangeArrowheads="1"/>
          </p:cNvSpPr>
          <p:nvPr>
            <p:ph idx="1"/>
          </p:nvPr>
        </p:nvSpPr>
        <p:spPr/>
        <p:txBody>
          <a:bodyPr/>
          <a:lstStyle/>
          <a:p>
            <a:pPr eaLnBrk="1" hangingPunct="1">
              <a:lnSpc>
                <a:spcPct val="90000"/>
              </a:lnSpc>
            </a:pPr>
            <a:r>
              <a:rPr lang="es-ES" sz="2600" smtClean="0"/>
              <a:t>Elementos</a:t>
            </a:r>
          </a:p>
          <a:p>
            <a:pPr lvl="1" eaLnBrk="1" hangingPunct="1">
              <a:lnSpc>
                <a:spcPct val="90000"/>
              </a:lnSpc>
            </a:pPr>
            <a:r>
              <a:rPr lang="es-ES" sz="2200" smtClean="0"/>
              <a:t>Configuración (setting)</a:t>
            </a:r>
          </a:p>
          <a:p>
            <a:pPr lvl="1" eaLnBrk="1" hangingPunct="1">
              <a:lnSpc>
                <a:spcPct val="90000"/>
              </a:lnSpc>
            </a:pPr>
            <a:r>
              <a:rPr lang="es-ES" sz="2200" smtClean="0"/>
              <a:t>Agentes o actores</a:t>
            </a:r>
          </a:p>
          <a:p>
            <a:pPr lvl="1" eaLnBrk="1" hangingPunct="1">
              <a:lnSpc>
                <a:spcPct val="90000"/>
              </a:lnSpc>
            </a:pPr>
            <a:r>
              <a:rPr lang="es-ES" sz="2200" smtClean="0"/>
              <a:t>Diagrama de secuencia de acciones y eventos</a:t>
            </a:r>
          </a:p>
          <a:p>
            <a:pPr lvl="1" eaLnBrk="1" hangingPunct="1">
              <a:lnSpc>
                <a:spcPct val="90000"/>
              </a:lnSpc>
            </a:pPr>
            <a:endParaRPr lang="es-ES" sz="2200" smtClean="0"/>
          </a:p>
          <a:p>
            <a:pPr eaLnBrk="1" hangingPunct="1">
              <a:lnSpc>
                <a:spcPct val="90000"/>
              </a:lnSpc>
            </a:pPr>
            <a:r>
              <a:rPr lang="es-ES" sz="2600" smtClean="0"/>
              <a:t>Tipos</a:t>
            </a:r>
          </a:p>
          <a:p>
            <a:pPr lvl="1" eaLnBrk="1" hangingPunct="1">
              <a:lnSpc>
                <a:spcPct val="90000"/>
              </a:lnSpc>
            </a:pPr>
            <a:r>
              <a:rPr lang="es-ES" sz="2200" smtClean="0"/>
              <a:t>Escenario de tareas</a:t>
            </a:r>
          </a:p>
          <a:p>
            <a:pPr lvl="2" eaLnBrk="1" hangingPunct="1">
              <a:lnSpc>
                <a:spcPct val="90000"/>
              </a:lnSpc>
            </a:pPr>
            <a:r>
              <a:rPr lang="es-ES" smtClean="0"/>
              <a:t>Es una descripción del mundo del usuario tal como existe ahora</a:t>
            </a:r>
          </a:p>
          <a:p>
            <a:pPr lvl="1" eaLnBrk="1" hangingPunct="1">
              <a:lnSpc>
                <a:spcPct val="90000"/>
              </a:lnSpc>
            </a:pPr>
            <a:r>
              <a:rPr lang="es-ES" sz="2200" smtClean="0"/>
              <a:t>Escenario de futuro</a:t>
            </a:r>
          </a:p>
          <a:p>
            <a:pPr lvl="2" eaLnBrk="1" hangingPunct="1">
              <a:lnSpc>
                <a:spcPct val="90000"/>
              </a:lnSpc>
            </a:pPr>
            <a:r>
              <a:rPr lang="es-ES" smtClean="0"/>
              <a:t>Es una descripción del mundo del usuario en un futuro</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411257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ol 1"/>
          <p:cNvSpPr>
            <a:spLocks noGrp="1"/>
          </p:cNvSpPr>
          <p:nvPr>
            <p:ph type="title"/>
          </p:nvPr>
        </p:nvSpPr>
        <p:spPr/>
        <p:txBody>
          <a:bodyPr/>
          <a:lstStyle/>
          <a:p>
            <a:pPr eaLnBrk="1" hangingPunct="1"/>
            <a:r>
              <a:rPr lang="ca-ES" smtClean="0"/>
              <a:t>Escenarios</a:t>
            </a:r>
            <a:endParaRPr lang="es-ES" smtClean="0"/>
          </a:p>
        </p:txBody>
      </p:sp>
      <p:pic>
        <p:nvPicPr>
          <p:cNvPr id="82946" name="Picture 2">
            <a:hlinkClick r:id="rId2"/>
          </p:cNvPr>
          <p:cNvPicPr>
            <a:picLocks noChangeAspect="1" noChangeArrowheads="1"/>
          </p:cNvPicPr>
          <p:nvPr/>
        </p:nvPicPr>
        <p:blipFill>
          <a:blip r:embed="rId3" cstate="print"/>
          <a:srcRect t="6562" r="28515"/>
          <a:stretch>
            <a:fillRect/>
          </a:stretch>
        </p:blipFill>
        <p:spPr bwMode="auto">
          <a:xfrm>
            <a:off x="1643063" y="1214438"/>
            <a:ext cx="5857875" cy="4786312"/>
          </a:xfrm>
          <a:prstGeom prst="rect">
            <a:avLst/>
          </a:prstGeom>
          <a:ln>
            <a:noFill/>
          </a:ln>
          <a:effectLst>
            <a:outerShdw blurRad="292100" dist="139700" dir="2700000" algn="tl" rotWithShape="0">
              <a:srgbClr val="333333">
                <a:alpha val="65000"/>
              </a:srgbClr>
            </a:outerShdw>
          </a:effectLst>
        </p:spPr>
      </p:pic>
      <p:sp>
        <p:nvSpPr>
          <p:cNvPr id="51204" name="Rectangle 4">
            <a:hlinkClick r:id="rId2"/>
          </p:cNvPr>
          <p:cNvSpPr>
            <a:spLocks noChangeArrowheads="1"/>
          </p:cNvSpPr>
          <p:nvPr/>
        </p:nvSpPr>
        <p:spPr bwMode="auto">
          <a:xfrm>
            <a:off x="1000125" y="6143625"/>
            <a:ext cx="82153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s-ES" sz="1800" u="sng">
                <a:solidFill>
                  <a:srgbClr val="0000FF"/>
                </a:solidFill>
              </a:rPr>
              <a:t>http://www.infodesign.com.au/usabilityresources/design/scenarios.asp</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479595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pPr eaLnBrk="1" hangingPunct="1"/>
            <a:r>
              <a:rPr lang="es-ES" dirty="0" smtClean="0"/>
              <a:t>Escenario: uso de lenguaje natural</a:t>
            </a:r>
            <a:endParaRPr lang="ca-ES" dirty="0" smtClean="0"/>
          </a:p>
        </p:txBody>
      </p:sp>
      <p:sp>
        <p:nvSpPr>
          <p:cNvPr id="52227" name="Rectangle 3"/>
          <p:cNvSpPr>
            <a:spLocks noGrp="1" noChangeArrowheads="1"/>
          </p:cNvSpPr>
          <p:nvPr>
            <p:ph idx="1"/>
          </p:nvPr>
        </p:nvSpPr>
        <p:spPr/>
        <p:txBody>
          <a:bodyPr/>
          <a:lstStyle/>
          <a:p>
            <a:pPr eaLnBrk="1" hangingPunct="1">
              <a:lnSpc>
                <a:spcPct val="80000"/>
              </a:lnSpc>
            </a:pPr>
            <a:r>
              <a:rPr lang="es-ES" sz="2100" smtClean="0"/>
              <a:t>Las descripciones en lenguaje natural se realizan, cómo su nombre indica, mediante una narración escrita de la situación que queremos reflejar. </a:t>
            </a:r>
          </a:p>
          <a:p>
            <a:pPr eaLnBrk="1" hangingPunct="1">
              <a:lnSpc>
                <a:spcPct val="80000"/>
              </a:lnSpc>
            </a:pPr>
            <a:endParaRPr lang="es-ES" sz="2100" smtClean="0"/>
          </a:p>
          <a:p>
            <a:pPr eaLnBrk="1" hangingPunct="1">
              <a:lnSpc>
                <a:spcPct val="80000"/>
              </a:lnSpc>
            </a:pPr>
            <a:r>
              <a:rPr lang="es-ES" sz="2100" smtClean="0"/>
              <a:t>Este tipo de narraciones suelen ser las que mejor sirven para producir rápidamente escenarios que pueden ser probados por usuarios. </a:t>
            </a:r>
          </a:p>
          <a:p>
            <a:pPr eaLnBrk="1" hangingPunct="1">
              <a:lnSpc>
                <a:spcPct val="80000"/>
              </a:lnSpc>
            </a:pPr>
            <a:endParaRPr lang="es-ES" sz="2100" smtClean="0"/>
          </a:p>
          <a:p>
            <a:pPr eaLnBrk="1" hangingPunct="1">
              <a:lnSpc>
                <a:spcPct val="80000"/>
              </a:lnSpc>
            </a:pPr>
            <a:r>
              <a:rPr lang="es-ES" sz="2100" smtClean="0"/>
              <a:t>El </a:t>
            </a:r>
            <a:r>
              <a:rPr lang="es-ES" sz="2100" b="1" u="sng" smtClean="0"/>
              <a:t>principal problema </a:t>
            </a:r>
            <a:r>
              <a:rPr lang="es-ES" sz="2100" smtClean="0"/>
              <a:t>es en la forma de describir la situación.</a:t>
            </a:r>
          </a:p>
          <a:p>
            <a:pPr lvl="1" eaLnBrk="1" hangingPunct="1">
              <a:lnSpc>
                <a:spcPct val="80000"/>
              </a:lnSpc>
            </a:pPr>
            <a:r>
              <a:rPr lang="es-ES" sz="2000" smtClean="0"/>
              <a:t>ya vimos que el uso del lenguaje natural puede dar lugar a </a:t>
            </a:r>
          </a:p>
          <a:p>
            <a:pPr lvl="2" eaLnBrk="1" hangingPunct="1">
              <a:lnSpc>
                <a:spcPct val="80000"/>
              </a:lnSpc>
            </a:pPr>
            <a:r>
              <a:rPr lang="es-ES" sz="1800" smtClean="0"/>
              <a:t>interpretaciones erróneas (Sutcliffe, 2002) o </a:t>
            </a:r>
          </a:p>
          <a:p>
            <a:pPr lvl="2" eaLnBrk="1" hangingPunct="1">
              <a:lnSpc>
                <a:spcPct val="80000"/>
              </a:lnSpc>
            </a:pPr>
            <a:r>
              <a:rPr lang="es-ES" sz="1800" smtClean="0"/>
              <a:t>a descripciones demasiado largas que requieren demasiado esfuerzo por parte de los usuarios.</a:t>
            </a:r>
            <a:endParaRPr lang="ca-ES" sz="1800" smtClean="0"/>
          </a:p>
          <a:p>
            <a:pPr eaLnBrk="1" hangingPunct="1">
              <a:lnSpc>
                <a:spcPct val="80000"/>
              </a:lnSpc>
            </a:pPr>
            <a:endParaRPr lang="ca-ES" sz="210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7894893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Grp="1" noChangeArrowheads="1"/>
          </p:cNvSpPr>
          <p:nvPr>
            <p:ph type="title"/>
          </p:nvPr>
        </p:nvSpPr>
        <p:spPr/>
        <p:txBody>
          <a:bodyPr>
            <a:normAutofit/>
          </a:bodyPr>
          <a:lstStyle/>
          <a:p>
            <a:pPr eaLnBrk="1" hangingPunct="1"/>
            <a:r>
              <a:rPr lang="es-ES" dirty="0" smtClean="0"/>
              <a:t>Escenarios &amp; Casos de uso</a:t>
            </a:r>
            <a:endParaRPr lang="ca-ES" dirty="0" smtClean="0"/>
          </a:p>
        </p:txBody>
      </p:sp>
      <p:sp>
        <p:nvSpPr>
          <p:cNvPr id="3076" name="Rectangle 5"/>
          <p:cNvSpPr>
            <a:spLocks noGrp="1" noChangeArrowheads="1"/>
          </p:cNvSpPr>
          <p:nvPr>
            <p:ph idx="1"/>
          </p:nvPr>
        </p:nvSpPr>
        <p:spPr/>
        <p:txBody>
          <a:bodyPr/>
          <a:lstStyle/>
          <a:p>
            <a:pPr eaLnBrk="1" hangingPunct="1">
              <a:lnSpc>
                <a:spcPct val="80000"/>
              </a:lnSpc>
            </a:pPr>
            <a:r>
              <a:rPr lang="es-ES" sz="2100" smtClean="0"/>
              <a:t>Los casos de uso describen escenarios (de uso del sistema) a partir de secuencias de interacciones entre el sistema y uno o más actores, los cuales obtienen los resultados observables del sistema (el cual es considerado como una caja negra). </a:t>
            </a:r>
          </a:p>
          <a:p>
            <a:pPr eaLnBrk="1" hangingPunct="1">
              <a:lnSpc>
                <a:spcPct val="80000"/>
              </a:lnSpc>
            </a:pPr>
            <a:r>
              <a:rPr lang="es-ES" sz="2100" smtClean="0"/>
              <a:t>En esta notación los actores representan tanto a personas como otros sistemas que interactúan con el sistema que se está describiendo (Scheneider , 1998).</a:t>
            </a:r>
            <a:r>
              <a:rPr lang="ca-ES" sz="2100" smtClean="0"/>
              <a:t> </a:t>
            </a:r>
          </a:p>
          <a:p>
            <a:pPr eaLnBrk="1" hangingPunct="1">
              <a:lnSpc>
                <a:spcPct val="80000"/>
              </a:lnSpc>
            </a:pPr>
            <a:endParaRPr lang="ca-ES" sz="2100" smtClean="0"/>
          </a:p>
        </p:txBody>
      </p:sp>
      <p:graphicFrame>
        <p:nvGraphicFramePr>
          <p:cNvPr id="3074" name="Object 2"/>
          <p:cNvGraphicFramePr>
            <a:graphicFrameLocks noChangeAspect="1"/>
          </p:cNvGraphicFramePr>
          <p:nvPr/>
        </p:nvGraphicFramePr>
        <p:xfrm>
          <a:off x="5183188" y="3621088"/>
          <a:ext cx="3960812" cy="2593975"/>
        </p:xfrm>
        <a:graphic>
          <a:graphicData uri="http://schemas.openxmlformats.org/presentationml/2006/ole">
            <p:oleObj spid="_x0000_s3079" name="Fotografía de Photo Editor" r:id="rId3" imgW="5904762" imgH="3866667" progId="">
              <p:embed/>
            </p:oleObj>
          </a:graphicData>
        </a:graphic>
      </p:graphicFrame>
      <p:pic>
        <p:nvPicPr>
          <p:cNvPr id="307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l="4134" b="35385"/>
          <a:stretch>
            <a:fillRect/>
          </a:stretch>
        </p:blipFill>
        <p:spPr bwMode="auto">
          <a:xfrm>
            <a:off x="280988" y="3925888"/>
            <a:ext cx="5046662" cy="1933575"/>
          </a:xfrm>
          <a:prstGeom prst="rect">
            <a:avLst/>
          </a:prstGeom>
          <a:blipFill dpi="0" rotWithShape="0">
            <a:blip cstate="print"/>
            <a:srcRect l="4134" b="35385"/>
            <a:stretch>
              <a:fillRect/>
            </a:stretch>
          </a:blipFill>
          <a:ln w="635">
            <a:solidFill>
              <a:srgbClr val="000000"/>
            </a:solidFill>
            <a:miter lim="800000"/>
            <a:headEnd/>
            <a:tailEnd/>
          </a:ln>
        </p:spPr>
      </p:pic>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7898724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Grp="1" noChangeArrowheads="1"/>
          </p:cNvSpPr>
          <p:nvPr>
            <p:ph type="title"/>
          </p:nvPr>
        </p:nvSpPr>
        <p:spPr/>
        <p:txBody>
          <a:bodyPr/>
          <a:lstStyle/>
          <a:p>
            <a:pPr algn="l" eaLnBrk="1" hangingPunct="1"/>
            <a:r>
              <a:rPr lang="es-ES" dirty="0" smtClean="0"/>
              <a:t>Resumen</a:t>
            </a:r>
            <a:endParaRPr lang="ca-ES" dirty="0" smtClean="0"/>
          </a:p>
        </p:txBody>
      </p:sp>
      <p:graphicFrame>
        <p:nvGraphicFramePr>
          <p:cNvPr id="4098" name="Object 2"/>
          <p:cNvGraphicFramePr>
            <a:graphicFrameLocks noChangeAspect="1"/>
          </p:cNvGraphicFramePr>
          <p:nvPr>
            <p:extLst>
              <p:ext uri="{D42A27DB-BD31-4B8C-83A1-F6EECF244321}">
                <p14:modId xmlns:p14="http://schemas.microsoft.com/office/powerpoint/2010/main" xmlns="" val="1162217424"/>
              </p:ext>
            </p:extLst>
          </p:nvPr>
        </p:nvGraphicFramePr>
        <p:xfrm>
          <a:off x="2987824" y="404664"/>
          <a:ext cx="6034087" cy="6389687"/>
        </p:xfrm>
        <a:graphic>
          <a:graphicData uri="http://schemas.openxmlformats.org/presentationml/2006/ole">
            <p:oleObj spid="_x0000_s4103" name="Documento" r:id="rId3" imgW="4428903" imgH="4870333" progId="Word.Document.8">
              <p:embed/>
            </p:oleObj>
          </a:graphicData>
        </a:graphic>
      </p:graphicFrame>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2929805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ítol 1"/>
          <p:cNvSpPr>
            <a:spLocks noGrp="1"/>
          </p:cNvSpPr>
          <p:nvPr>
            <p:ph type="title"/>
          </p:nvPr>
        </p:nvSpPr>
        <p:spPr/>
        <p:txBody>
          <a:bodyPr/>
          <a:lstStyle/>
          <a:p>
            <a:pPr eaLnBrk="1" hangingPunct="1"/>
            <a:r>
              <a:rPr lang="es-ES" smtClean="0"/>
              <a:t>Bibliografía bàsica</a:t>
            </a:r>
          </a:p>
        </p:txBody>
      </p:sp>
      <p:pic>
        <p:nvPicPr>
          <p:cNvPr id="83971" name="Picture 3"/>
          <p:cNvPicPr>
            <a:picLocks noChangeAspect="1" noChangeArrowheads="1"/>
          </p:cNvPicPr>
          <p:nvPr/>
        </p:nvPicPr>
        <p:blipFill>
          <a:blip r:embed="rId3" cstate="print"/>
          <a:srcRect/>
          <a:stretch>
            <a:fillRect/>
          </a:stretch>
        </p:blipFill>
        <p:spPr bwMode="auto">
          <a:xfrm>
            <a:off x="571500" y="3357563"/>
            <a:ext cx="895350" cy="1104900"/>
          </a:xfrm>
          <a:prstGeom prst="rect">
            <a:avLst/>
          </a:prstGeom>
          <a:ln>
            <a:noFill/>
          </a:ln>
          <a:effectLst>
            <a:outerShdw blurRad="292100" dist="139700" dir="2700000" algn="tl" rotWithShape="0">
              <a:srgbClr val="333333">
                <a:alpha val="65000"/>
              </a:srgbClr>
            </a:outerShdw>
          </a:effectLst>
        </p:spPr>
      </p:pic>
      <p:sp>
        <p:nvSpPr>
          <p:cNvPr id="53254" name="Rectangle 6"/>
          <p:cNvSpPr>
            <a:spLocks noChangeArrowheads="1"/>
          </p:cNvSpPr>
          <p:nvPr/>
        </p:nvSpPr>
        <p:spPr bwMode="auto">
          <a:xfrm>
            <a:off x="1714500" y="3357563"/>
            <a:ext cx="4572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t>Sketching User Experiences: Getting the Design Right and the Right Design </a:t>
            </a:r>
            <a:r>
              <a:rPr lang="en-US" sz="1800"/>
              <a:t/>
            </a:r>
            <a:br>
              <a:rPr lang="en-US" sz="1800"/>
            </a:br>
            <a:r>
              <a:rPr lang="en-US" sz="1800"/>
              <a:t>Bill Buxton (2007)</a:t>
            </a:r>
            <a:endParaRPr lang="es-ES" sz="1800"/>
          </a:p>
        </p:txBody>
      </p:sp>
      <p:pic>
        <p:nvPicPr>
          <p:cNvPr id="83972" name="Picture 4"/>
          <p:cNvPicPr>
            <a:picLocks noChangeAspect="1" noChangeArrowheads="1"/>
          </p:cNvPicPr>
          <p:nvPr/>
        </p:nvPicPr>
        <p:blipFill>
          <a:blip r:embed="rId4" cstate="print"/>
          <a:srcRect l="9375" r="12499"/>
          <a:stretch>
            <a:fillRect/>
          </a:stretch>
        </p:blipFill>
        <p:spPr bwMode="auto">
          <a:xfrm>
            <a:off x="571500" y="4786313"/>
            <a:ext cx="928688" cy="1189037"/>
          </a:xfrm>
          <a:prstGeom prst="rect">
            <a:avLst/>
          </a:prstGeom>
          <a:ln>
            <a:noFill/>
          </a:ln>
          <a:effectLst>
            <a:outerShdw blurRad="292100" dist="139700" dir="2700000" algn="tl" rotWithShape="0">
              <a:srgbClr val="333333">
                <a:alpha val="65000"/>
              </a:srgbClr>
            </a:outerShdw>
          </a:effectLst>
        </p:spPr>
      </p:pic>
      <p:sp>
        <p:nvSpPr>
          <p:cNvPr id="53256" name="Rectangle 8"/>
          <p:cNvSpPr>
            <a:spLocks noChangeArrowheads="1"/>
          </p:cNvSpPr>
          <p:nvPr/>
        </p:nvSpPr>
        <p:spPr bwMode="auto">
          <a:xfrm>
            <a:off x="1714500" y="4800600"/>
            <a:ext cx="4572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b="1"/>
              <a:t>Paper Prototyping: The Fast and Easy Way to Design and Refine User Interfaces </a:t>
            </a:r>
          </a:p>
          <a:p>
            <a:r>
              <a:rPr lang="en-US" sz="1800"/>
              <a:t>Carolyn Snyder (2003)</a:t>
            </a:r>
            <a:endParaRPr lang="es-ES" sz="1800"/>
          </a:p>
        </p:txBody>
      </p:sp>
      <p:sp>
        <p:nvSpPr>
          <p:cNvPr id="17" name="Rectangle 16"/>
          <p:cNvSpPr/>
          <p:nvPr/>
        </p:nvSpPr>
        <p:spPr>
          <a:xfrm>
            <a:off x="352425" y="1458912"/>
            <a:ext cx="8150225" cy="1747838"/>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ca-ES"/>
          </a:p>
        </p:txBody>
      </p:sp>
      <p:pic>
        <p:nvPicPr>
          <p:cNvPr id="18" name="Picture 2">
            <a:hlinkClick r:id="rId5"/>
          </p:cNvPr>
          <p:cNvPicPr>
            <a:picLocks noChangeAspect="1" noChangeArrowheads="1"/>
          </p:cNvPicPr>
          <p:nvPr/>
        </p:nvPicPr>
        <p:blipFill>
          <a:blip r:embed="rId6" cstate="print"/>
          <a:srcRect r="4938" b="5556"/>
          <a:stretch>
            <a:fillRect/>
          </a:stretch>
        </p:blipFill>
        <p:spPr bwMode="auto">
          <a:xfrm>
            <a:off x="592137" y="1727200"/>
            <a:ext cx="1000125" cy="1214437"/>
          </a:xfrm>
          <a:prstGeom prst="rect">
            <a:avLst/>
          </a:prstGeom>
          <a:ln>
            <a:noFill/>
          </a:ln>
          <a:effectLst>
            <a:outerShdw blurRad="292100" dist="139700" dir="2700000" algn="tl" rotWithShape="0">
              <a:srgbClr val="333333">
                <a:alpha val="65000"/>
              </a:srgbClr>
            </a:outerShdw>
          </a:effectLst>
        </p:spPr>
      </p:pic>
      <p:sp>
        <p:nvSpPr>
          <p:cNvPr id="19" name="Rectangle 4"/>
          <p:cNvSpPr>
            <a:spLocks noChangeArrowheads="1"/>
          </p:cNvSpPr>
          <p:nvPr/>
        </p:nvSpPr>
        <p:spPr bwMode="auto">
          <a:xfrm>
            <a:off x="508000" y="1266825"/>
            <a:ext cx="3919537" cy="369332"/>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800" u="sng" dirty="0">
                <a:solidFill>
                  <a:srgbClr val="0000FF"/>
                </a:solidFill>
              </a:rPr>
              <a:t>http://www.effectiveprototyping.com</a:t>
            </a:r>
          </a:p>
        </p:txBody>
      </p:sp>
      <p:pic>
        <p:nvPicPr>
          <p:cNvPr id="20" name="Picture 11">
            <a:hlinkClick r:id="rId7"/>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265987" y="1712912"/>
            <a:ext cx="1008063" cy="1243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ectangle 14"/>
          <p:cNvSpPr>
            <a:spLocks noChangeArrowheads="1"/>
          </p:cNvSpPr>
          <p:nvPr/>
        </p:nvSpPr>
        <p:spPr bwMode="auto">
          <a:xfrm>
            <a:off x="2665412" y="2693062"/>
            <a:ext cx="457200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ca-ES" sz="1200" u="sng" dirty="0">
                <a:solidFill>
                  <a:srgbClr val="0000FF"/>
                </a:solidFill>
              </a:rPr>
              <a:t>http://www.effectiveprototyping.com/ep_excel.shtml</a:t>
            </a:r>
          </a:p>
        </p:txBody>
      </p:sp>
      <p:sp>
        <p:nvSpPr>
          <p:cNvPr id="22" name="Rectangle 15"/>
          <p:cNvSpPr>
            <a:spLocks noChangeArrowheads="1"/>
          </p:cNvSpPr>
          <p:nvPr/>
        </p:nvSpPr>
        <p:spPr bwMode="auto">
          <a:xfrm>
            <a:off x="1693862" y="1723425"/>
            <a:ext cx="45720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ca-ES" sz="1200" u="sng" dirty="0">
                <a:solidFill>
                  <a:srgbClr val="0000FF"/>
                </a:solidFill>
              </a:rPr>
              <a:t>http://www.effectiveprototyping.com/ep_swmakers.shtml</a:t>
            </a:r>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100093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Documentos</a:t>
            </a:r>
            <a:r>
              <a:rPr lang="ca-ES" dirty="0" smtClean="0"/>
              <a:t> </a:t>
            </a:r>
            <a:r>
              <a:rPr lang="ca-ES" dirty="0" err="1" smtClean="0"/>
              <a:t>complementarios</a:t>
            </a:r>
            <a:endParaRPr lang="ca-ES" dirty="0"/>
          </a:p>
        </p:txBody>
      </p:sp>
      <p:sp>
        <p:nvSpPr>
          <p:cNvPr id="3" name="2 Marcador de contenido"/>
          <p:cNvSpPr>
            <a:spLocks noGrp="1"/>
          </p:cNvSpPr>
          <p:nvPr>
            <p:ph idx="1"/>
          </p:nvPr>
        </p:nvSpPr>
        <p:spPr/>
        <p:txBody>
          <a:bodyPr>
            <a:normAutofit/>
          </a:bodyPr>
          <a:lstStyle/>
          <a:p>
            <a:r>
              <a:rPr lang="es-ES" b="1" dirty="0"/>
              <a:t>Evaluación de herramientas para prototipado de sistemas </a:t>
            </a:r>
            <a:r>
              <a:rPr lang="es-ES" b="1" dirty="0" smtClean="0"/>
              <a:t>interactivos</a:t>
            </a:r>
            <a:r>
              <a:rPr lang="es-ES" dirty="0" smtClean="0"/>
              <a:t>. TFC ETIG 2010:</a:t>
            </a:r>
          </a:p>
          <a:p>
            <a:pPr lvl="1"/>
            <a:r>
              <a:rPr lang="ca-ES" dirty="0" smtClean="0">
                <a:hlinkClick r:id="rId2"/>
              </a:rPr>
              <a:t>http</a:t>
            </a:r>
            <a:r>
              <a:rPr lang="ca-ES" dirty="0">
                <a:hlinkClick r:id="rId2"/>
              </a:rPr>
              <a:t>://</a:t>
            </a:r>
            <a:r>
              <a:rPr lang="ca-ES" dirty="0" smtClean="0">
                <a:hlinkClick r:id="rId2"/>
              </a:rPr>
              <a:t>www.recercat.cat/handle/2072/92038</a:t>
            </a:r>
            <a:endParaRPr lang="ca-ES" dirty="0" smtClean="0"/>
          </a:p>
          <a:p>
            <a:r>
              <a:rPr lang="ca-ES" dirty="0" err="1" smtClean="0"/>
              <a:t>Presentación</a:t>
            </a:r>
            <a:r>
              <a:rPr lang="ca-ES" dirty="0" smtClean="0"/>
              <a:t> PPT </a:t>
            </a:r>
            <a:r>
              <a:rPr lang="ca-ES" dirty="0" err="1" smtClean="0"/>
              <a:t>Effective</a:t>
            </a:r>
            <a:r>
              <a:rPr lang="ca-ES" dirty="0" smtClean="0"/>
              <a:t> </a:t>
            </a:r>
            <a:r>
              <a:rPr lang="ca-ES" dirty="0" err="1" smtClean="0"/>
              <a:t>Prototiping</a:t>
            </a:r>
            <a:r>
              <a:rPr lang="ca-ES" dirty="0" smtClean="0"/>
              <a:t> </a:t>
            </a:r>
            <a:r>
              <a:rPr lang="ca-ES" dirty="0" err="1" smtClean="0"/>
              <a:t>agente</a:t>
            </a:r>
            <a:r>
              <a:rPr lang="ca-ES" dirty="0" smtClean="0"/>
              <a:t> SAP (</a:t>
            </a:r>
            <a:r>
              <a:rPr lang="ca-ES" dirty="0" err="1" smtClean="0"/>
              <a:t>Shangai</a:t>
            </a:r>
            <a:r>
              <a:rPr lang="ca-ES" dirty="0" smtClean="0"/>
              <a:t> </a:t>
            </a:r>
            <a:r>
              <a:rPr lang="ca-ES" dirty="0" err="1" smtClean="0"/>
              <a:t>jul</a:t>
            </a:r>
            <a:r>
              <a:rPr lang="ca-ES" dirty="0" smtClean="0"/>
              <a:t> 1010):</a:t>
            </a:r>
          </a:p>
          <a:p>
            <a:pPr lvl="1"/>
            <a:r>
              <a:rPr lang="ca-ES" dirty="0" smtClean="0">
                <a:hlinkClick r:id="rId3"/>
              </a:rPr>
              <a:t>http</a:t>
            </a:r>
            <a:r>
              <a:rPr lang="ca-ES" dirty="0">
                <a:hlinkClick r:id="rId3"/>
              </a:rPr>
              <a:t>://</a:t>
            </a:r>
            <a:r>
              <a:rPr lang="ca-ES" dirty="0" smtClean="0">
                <a:hlinkClick r:id="rId3"/>
              </a:rPr>
              <a:t>wangyazhou.com/ux/Michael_Workshop_So%20you%20want%20to%20prototype-China.pdf</a:t>
            </a:r>
            <a:endParaRPr lang="ca-ES" dirty="0" smtClean="0"/>
          </a:p>
          <a:p>
            <a:pPr lvl="1"/>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580460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smtClean="0"/>
              <a:t>Links</a:t>
            </a:r>
            <a:endParaRPr lang="ca-ES" dirty="0"/>
          </a:p>
        </p:txBody>
      </p:sp>
      <p:sp>
        <p:nvSpPr>
          <p:cNvPr id="3" name="2 Marcador de contenido"/>
          <p:cNvSpPr>
            <a:spLocks noGrp="1"/>
          </p:cNvSpPr>
          <p:nvPr>
            <p:ph idx="1"/>
          </p:nvPr>
        </p:nvSpPr>
        <p:spPr/>
        <p:txBody>
          <a:bodyPr>
            <a:normAutofit/>
          </a:bodyPr>
          <a:lstStyle/>
          <a:p>
            <a:r>
              <a:rPr lang="ca-ES" dirty="0" err="1" smtClean="0"/>
              <a:t>Agile</a:t>
            </a:r>
            <a:r>
              <a:rPr lang="ca-ES" dirty="0" smtClean="0"/>
              <a:t> </a:t>
            </a:r>
            <a:r>
              <a:rPr lang="ca-ES" dirty="0" err="1" smtClean="0"/>
              <a:t>approach</a:t>
            </a:r>
            <a:r>
              <a:rPr lang="ca-ES" dirty="0" smtClean="0"/>
              <a:t> to </a:t>
            </a:r>
            <a:r>
              <a:rPr lang="ca-ES" dirty="0" err="1" smtClean="0"/>
              <a:t>iPhone</a:t>
            </a:r>
            <a:r>
              <a:rPr lang="ca-ES" dirty="0" smtClean="0"/>
              <a:t> </a:t>
            </a:r>
            <a:r>
              <a:rPr lang="ca-ES" dirty="0" err="1" smtClean="0"/>
              <a:t>Design</a:t>
            </a:r>
            <a:r>
              <a:rPr lang="ca-ES" dirty="0" smtClean="0"/>
              <a:t>: </a:t>
            </a:r>
            <a:r>
              <a:rPr lang="ca-ES" dirty="0" err="1" smtClean="0"/>
              <a:t>papper</a:t>
            </a:r>
            <a:r>
              <a:rPr lang="ca-ES" dirty="0" smtClean="0"/>
              <a:t> </a:t>
            </a:r>
            <a:r>
              <a:rPr lang="ca-ES" dirty="0" err="1" smtClean="0"/>
              <a:t>prototyping+user</a:t>
            </a:r>
            <a:r>
              <a:rPr lang="ca-ES" dirty="0" smtClean="0"/>
              <a:t> </a:t>
            </a:r>
            <a:r>
              <a:rPr lang="ca-ES" dirty="0" err="1" smtClean="0"/>
              <a:t>testing</a:t>
            </a:r>
            <a:endParaRPr lang="ca-ES" dirty="0" smtClean="0"/>
          </a:p>
          <a:p>
            <a:pPr lvl="1"/>
            <a:r>
              <a:rPr lang="ca-ES" dirty="0">
                <a:hlinkClick r:id="rId2"/>
              </a:rPr>
              <a:t>http://</a:t>
            </a:r>
            <a:r>
              <a:rPr lang="ca-ES" dirty="0" smtClean="0">
                <a:hlinkClick r:id="rId2"/>
              </a:rPr>
              <a:t>www.slideshare.net/ginsburgdesign/an-agile-approach-to-iphone-design-paper-prototyping-user-testing?src=related_normal&amp;rel=2289300</a:t>
            </a:r>
            <a:endParaRPr lang="ca-ES" dirty="0" smtClean="0"/>
          </a:p>
          <a:p>
            <a:r>
              <a:rPr lang="ca-ES" dirty="0" err="1" smtClean="0"/>
              <a:t>Visualizing</a:t>
            </a:r>
            <a:r>
              <a:rPr lang="ca-ES" dirty="0" smtClean="0"/>
              <a:t> </a:t>
            </a:r>
            <a:r>
              <a:rPr lang="ca-ES" dirty="0" err="1" smtClean="0"/>
              <a:t>the</a:t>
            </a:r>
            <a:r>
              <a:rPr lang="ca-ES" dirty="0" smtClean="0"/>
              <a:t> </a:t>
            </a:r>
            <a:r>
              <a:rPr lang="ca-ES" dirty="0" err="1" smtClean="0"/>
              <a:t>User</a:t>
            </a:r>
            <a:r>
              <a:rPr lang="ca-ES" dirty="0" smtClean="0"/>
              <a:t> </a:t>
            </a:r>
            <a:r>
              <a:rPr lang="ca-ES" dirty="0" err="1" smtClean="0"/>
              <a:t>Experience</a:t>
            </a:r>
            <a:r>
              <a:rPr lang="ca-ES" dirty="0" smtClean="0"/>
              <a:t>:</a:t>
            </a:r>
          </a:p>
          <a:p>
            <a:pPr lvl="1"/>
            <a:r>
              <a:rPr lang="ca-ES" dirty="0">
                <a:hlinkClick r:id="rId3"/>
              </a:rPr>
              <a:t>http://</a:t>
            </a:r>
            <a:r>
              <a:rPr lang="ca-ES" dirty="0" smtClean="0">
                <a:hlinkClick r:id="rId3"/>
              </a:rPr>
              <a:t>www.slideshare.net/grantrobinson/visualising-the-user-experience-2261349</a:t>
            </a:r>
            <a:endParaRPr lang="ca-ES" dirty="0" smtClean="0"/>
          </a:p>
          <a:p>
            <a:r>
              <a:rPr lang="ca-ES" dirty="0">
                <a:hlinkClick r:id="rId4"/>
              </a:rPr>
              <a:t>http://</a:t>
            </a:r>
            <a:r>
              <a:rPr lang="ca-ES" dirty="0" smtClean="0">
                <a:hlinkClick r:id="rId4"/>
              </a:rPr>
              <a:t>uxmovement.com/category/wireframes</a:t>
            </a:r>
            <a:endParaRPr lang="ca-ES" dirty="0" smtClean="0"/>
          </a:p>
          <a:p>
            <a:endParaRPr lang="ca-ES" dirty="0" smtClean="0"/>
          </a:p>
          <a:p>
            <a:pPr lvl="1"/>
            <a:endParaRPr lang="ca-ES" dirty="0"/>
          </a:p>
        </p:txBody>
      </p:sp>
      <p:sp>
        <p:nvSpPr>
          <p:cNvPr id="8" name="7 Pentágono"/>
          <p:cNvSpPr/>
          <p:nvPr/>
        </p:nvSpPr>
        <p:spPr>
          <a:xfrm flipH="1">
            <a:off x="7596335" y="3356992"/>
            <a:ext cx="1395259" cy="321804"/>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ca-ES" sz="1600" dirty="0" err="1"/>
              <a:t>destacado</a:t>
            </a:r>
            <a:endParaRPr lang="ca-ES" sz="1600"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35259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s-ES" sz="2100" smtClean="0"/>
              <a:t>Prototipado</a:t>
            </a:r>
            <a:br>
              <a:rPr lang="es-ES" sz="2100" smtClean="0"/>
            </a:br>
            <a:r>
              <a:rPr lang="es-ES" sz="2100" smtClean="0"/>
              <a:t>¿</a:t>
            </a:r>
            <a:r>
              <a:rPr lang="es-ES" smtClean="0"/>
              <a:t>Qué es un prototipo?</a:t>
            </a:r>
            <a:endParaRPr lang="ca-ES" smtClean="0"/>
          </a:p>
        </p:txBody>
      </p:sp>
      <p:sp>
        <p:nvSpPr>
          <p:cNvPr id="23555" name="Rectangle 3"/>
          <p:cNvSpPr>
            <a:spLocks noGrp="1" noChangeArrowheads="1"/>
          </p:cNvSpPr>
          <p:nvPr>
            <p:ph idx="1"/>
          </p:nvPr>
        </p:nvSpPr>
        <p:spPr/>
        <p:txBody>
          <a:bodyPr/>
          <a:lstStyle/>
          <a:p>
            <a:pPr eaLnBrk="1" hangingPunct="1"/>
            <a:r>
              <a:rPr lang="es-ES" sz="2600" dirty="0" smtClean="0"/>
              <a:t>Un prototipo es una </a:t>
            </a:r>
            <a:r>
              <a:rPr lang="es-ES" sz="2600" b="1" dirty="0" smtClean="0">
                <a:solidFill>
                  <a:srgbClr val="3366CC"/>
                </a:solidFill>
              </a:rPr>
              <a:t>implementación parcial pero concreta del diseño de un sistema</a:t>
            </a:r>
            <a:r>
              <a:rPr lang="es-ES" sz="2600" dirty="0" smtClean="0"/>
              <a:t>. Los prototipos pueden ser creados para explorar muchas cuestiones acerca del sistema durante el desarrollo del mismo.</a:t>
            </a:r>
          </a:p>
          <a:p>
            <a:pPr eaLnBrk="1" hangingPunct="1">
              <a:buFontTx/>
              <a:buNone/>
            </a:pPr>
            <a:r>
              <a:rPr lang="es-ES" sz="2600" dirty="0" smtClean="0"/>
              <a:t> </a:t>
            </a:r>
          </a:p>
          <a:p>
            <a:pPr eaLnBrk="1" hangingPunct="1"/>
            <a:r>
              <a:rPr lang="es-ES" sz="2600" dirty="0" smtClean="0"/>
              <a:t>Y, </a:t>
            </a:r>
            <a:r>
              <a:rPr lang="es-ES" sz="2600" i="1" dirty="0" smtClean="0"/>
              <a:t>un </a:t>
            </a:r>
            <a:r>
              <a:rPr lang="es-ES" sz="2600" b="1" dirty="0" smtClean="0">
                <a:solidFill>
                  <a:srgbClr val="3366CC"/>
                </a:solidFill>
              </a:rPr>
              <a:t>prototipo de una interfaz de usuario es un prototipo realizado con la finalidad de explorar los aspectos interactivos del sistema</a:t>
            </a:r>
            <a:r>
              <a:rPr lang="es-ES" sz="2600" b="1" dirty="0" smtClean="0"/>
              <a:t> </a:t>
            </a:r>
            <a:r>
              <a:rPr lang="es-ES" sz="2600" dirty="0" smtClean="0"/>
              <a:t>(</a:t>
            </a:r>
            <a:r>
              <a:rPr lang="es-ES" sz="2600" dirty="0" err="1" smtClean="0"/>
              <a:t>Rosson</a:t>
            </a:r>
            <a:r>
              <a:rPr lang="es-ES" sz="2600" dirty="0" smtClean="0"/>
              <a:t> &amp; Carroll, 2002)</a:t>
            </a:r>
            <a:r>
              <a:rPr lang="es-ES" sz="2600" i="1" dirty="0" smtClean="0"/>
              <a:t>, </a:t>
            </a:r>
            <a:r>
              <a:rPr lang="es-ES" sz="2600" b="1" dirty="0" smtClean="0">
                <a:solidFill>
                  <a:srgbClr val="3366CC"/>
                </a:solidFill>
              </a:rPr>
              <a:t>incluyendo la usabilidad, la accesibilidad y/o la funcionalidad del mismo</a:t>
            </a:r>
            <a:r>
              <a:rPr lang="ca-ES" sz="2600" b="1" dirty="0" smtClean="0"/>
              <a:t> </a:t>
            </a:r>
            <a:endParaRPr lang="es-ES" sz="2600" b="1" dirty="0" smtClean="0"/>
          </a:p>
          <a:p>
            <a:pPr eaLnBrk="1" hangingPunct="1"/>
            <a:endParaRPr lang="ca-ES" sz="2600" dirty="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40790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2859" y="408721"/>
            <a:ext cx="2754434" cy="29714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5" name="Picture 3">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0" y="408721"/>
            <a:ext cx="4394704" cy="3218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1 Rectángulo"/>
          <p:cNvSpPr/>
          <p:nvPr/>
        </p:nvSpPr>
        <p:spPr>
          <a:xfrm>
            <a:off x="4665785" y="3741415"/>
            <a:ext cx="4394704" cy="276999"/>
          </a:xfrm>
          <a:prstGeom prst="rect">
            <a:avLst/>
          </a:prstGeom>
        </p:spPr>
        <p:txBody>
          <a:bodyPr wrap="square">
            <a:spAutoFit/>
          </a:bodyPr>
          <a:lstStyle/>
          <a:p>
            <a:pPr algn="r"/>
            <a:r>
              <a:rPr lang="ca-ES" sz="1200" dirty="0" smtClean="0">
                <a:hlinkClick r:id="rId4"/>
              </a:rPr>
              <a:t>http://www.uxnewsfeed.com/home/tag/Prototyping</a:t>
            </a:r>
            <a:endParaRPr lang="ca-ES" sz="1200" dirty="0"/>
          </a:p>
        </p:txBody>
      </p:sp>
      <p:pic>
        <p:nvPicPr>
          <p:cNvPr id="8196" name="Picture 4">
            <a:hlinkClick r:id="rId6"/>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92857" y="3875665"/>
            <a:ext cx="4385778" cy="24665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2 Rectángulo"/>
          <p:cNvSpPr/>
          <p:nvPr/>
        </p:nvSpPr>
        <p:spPr>
          <a:xfrm>
            <a:off x="4878635" y="5678402"/>
            <a:ext cx="3561980" cy="523220"/>
          </a:xfrm>
          <a:prstGeom prst="rect">
            <a:avLst/>
          </a:prstGeom>
        </p:spPr>
        <p:txBody>
          <a:bodyPr wrap="square">
            <a:spAutoFit/>
          </a:bodyPr>
          <a:lstStyle/>
          <a:p>
            <a:r>
              <a:rPr lang="ca-ES" sz="1400" dirty="0">
                <a:hlinkClick r:id="rId8"/>
              </a:rPr>
              <a:t>http://</a:t>
            </a:r>
            <a:r>
              <a:rPr lang="ca-ES" sz="1400" dirty="0" smtClean="0">
                <a:hlinkClick r:id="rId8"/>
              </a:rPr>
              <a:t>www.azarask.in/blog/post/how-to-prototype-and-influence-people</a:t>
            </a:r>
            <a:endParaRPr lang="ca-ES" sz="1400" dirty="0"/>
          </a:p>
        </p:txBody>
      </p:sp>
      <p:sp>
        <p:nvSpPr>
          <p:cNvPr id="7" name="6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4" name="Contenidor de número de diapositiva 3"/>
          <p:cNvSpPr>
            <a:spLocks noGrp="1"/>
          </p:cNvSpPr>
          <p:nvPr>
            <p:ph type="sldNum" sz="quarter" idx="12"/>
          </p:nvPr>
        </p:nvSpPr>
        <p:spPr/>
        <p:txBody>
          <a:bodyPr/>
          <a:lstStyle/>
          <a:p>
            <a:fld id="{0C5AB85A-3A64-4344-B0E7-674BEE59AE21}" type="slidenum">
              <a:rPr lang="es-CO" smtClean="0"/>
              <a:pPr/>
              <a:t>50</a:t>
            </a:fld>
            <a:endParaRPr lang="es-CO"/>
          </a:p>
        </p:txBody>
      </p:sp>
      <p:sp>
        <p:nvSpPr>
          <p:cNvPr id="5" name="Contenidor de data 4"/>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25052071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p:txBody>
          <a:bodyPr/>
          <a:lstStyle/>
          <a:p>
            <a:r>
              <a:rPr lang="ca-ES" dirty="0" err="1" smtClean="0"/>
              <a:t>Resources</a:t>
            </a:r>
            <a:endParaRPr lang="ca-ES" dirty="0"/>
          </a:p>
        </p:txBody>
      </p:sp>
      <p:sp>
        <p:nvSpPr>
          <p:cNvPr id="6" name="5 Marcador de contenido"/>
          <p:cNvSpPr>
            <a:spLocks noGrp="1"/>
          </p:cNvSpPr>
          <p:nvPr>
            <p:ph sz="half" idx="1"/>
          </p:nvPr>
        </p:nvSpPr>
        <p:spPr/>
        <p:txBody>
          <a:bodyPr>
            <a:noAutofit/>
          </a:bodyPr>
          <a:lstStyle/>
          <a:p>
            <a:r>
              <a:rPr lang="en-US" sz="2000" dirty="0">
                <a:hlinkClick r:id="rId2"/>
              </a:rPr>
              <a:t>18 Great Examples of Sketched UI Wireframes and </a:t>
            </a:r>
            <a:r>
              <a:rPr lang="en-US" sz="2000" dirty="0" smtClean="0">
                <a:hlinkClick r:id="rId2"/>
              </a:rPr>
              <a:t>Mockups</a:t>
            </a:r>
            <a:endParaRPr lang="en-US" sz="2000" dirty="0" smtClean="0"/>
          </a:p>
          <a:p>
            <a:r>
              <a:rPr lang="en-US" sz="2000" dirty="0">
                <a:hlinkClick r:id="rId3"/>
              </a:rPr>
              <a:t>10 Excellent Tools for Creating Web Design Wireframes</a:t>
            </a:r>
            <a:endParaRPr lang="en-US" sz="2000" dirty="0"/>
          </a:p>
          <a:p>
            <a:r>
              <a:rPr lang="en-US" sz="2000" dirty="0">
                <a:hlinkClick r:id="rId4"/>
              </a:rPr>
              <a:t>Responsive Web Design Templates and </a:t>
            </a:r>
            <a:r>
              <a:rPr lang="en-US" sz="2000" dirty="0" smtClean="0">
                <a:hlinkClick r:id="rId4"/>
              </a:rPr>
              <a:t>Frameworks</a:t>
            </a:r>
            <a:endParaRPr lang="en-US" sz="2000" dirty="0" smtClean="0"/>
          </a:p>
          <a:p>
            <a:r>
              <a:rPr lang="en-US" sz="2000" dirty="0">
                <a:hlinkClick r:id="rId5"/>
              </a:rPr>
              <a:t>Free </a:t>
            </a:r>
            <a:r>
              <a:rPr lang="en-US" sz="2000" dirty="0" err="1">
                <a:hlinkClick r:id="rId5"/>
              </a:rPr>
              <a:t>Wireframing</a:t>
            </a:r>
            <a:r>
              <a:rPr lang="en-US" sz="2000" dirty="0">
                <a:hlinkClick r:id="rId5"/>
              </a:rPr>
              <a:t> Kits, UI Design Kits, PDFs and </a:t>
            </a:r>
            <a:r>
              <a:rPr lang="en-US" sz="2000" dirty="0" smtClean="0">
                <a:hlinkClick r:id="rId5"/>
              </a:rPr>
              <a:t>Resources</a:t>
            </a:r>
            <a:endParaRPr lang="en-US" sz="2000" dirty="0" smtClean="0"/>
          </a:p>
          <a:p>
            <a:r>
              <a:rPr lang="ca-ES" sz="2000" dirty="0">
                <a:hlinkClick r:id="rId6" tooltip="Interface Libraries 3: Wireframe Like a Professional"/>
              </a:rPr>
              <a:t>Interface </a:t>
            </a:r>
            <a:r>
              <a:rPr lang="ca-ES" sz="2000" dirty="0" err="1">
                <a:hlinkClick r:id="rId6" tooltip="Interface Libraries 3: Wireframe Like a Professional"/>
              </a:rPr>
              <a:t>Libraries</a:t>
            </a:r>
            <a:r>
              <a:rPr lang="ca-ES" sz="2000" dirty="0">
                <a:hlinkClick r:id="rId6" tooltip="Interface Libraries 3: Wireframe Like a Professional"/>
              </a:rPr>
              <a:t> 3: </a:t>
            </a:r>
            <a:r>
              <a:rPr lang="ca-ES" sz="2000" dirty="0" err="1">
                <a:hlinkClick r:id="rId6" tooltip="Interface Libraries 3: Wireframe Like a Professional"/>
              </a:rPr>
              <a:t>Wireframe</a:t>
            </a:r>
            <a:r>
              <a:rPr lang="ca-ES" sz="2000" dirty="0">
                <a:hlinkClick r:id="rId6" tooltip="Interface Libraries 3: Wireframe Like a Professional"/>
              </a:rPr>
              <a:t> </a:t>
            </a:r>
            <a:r>
              <a:rPr lang="ca-ES" sz="2000" dirty="0" err="1">
                <a:hlinkClick r:id="rId6" tooltip="Interface Libraries 3: Wireframe Like a Professional"/>
              </a:rPr>
              <a:t>Like</a:t>
            </a:r>
            <a:r>
              <a:rPr lang="ca-ES" sz="2000" dirty="0">
                <a:hlinkClick r:id="rId6" tooltip="Interface Libraries 3: Wireframe Like a Professional"/>
              </a:rPr>
              <a:t> a Professional</a:t>
            </a:r>
            <a:endParaRPr lang="ca-ES" sz="2000" dirty="0"/>
          </a:p>
          <a:p>
            <a:endParaRPr lang="en-US" sz="2000" dirty="0" smtClean="0"/>
          </a:p>
          <a:p>
            <a:endParaRPr lang="en-US" sz="2000" dirty="0"/>
          </a:p>
          <a:p>
            <a:endParaRPr lang="en-US" sz="2000" dirty="0"/>
          </a:p>
          <a:p>
            <a:endParaRPr lang="en-US" sz="2000" b="1" dirty="0"/>
          </a:p>
          <a:p>
            <a:endParaRPr lang="ca-ES" sz="2000" dirty="0"/>
          </a:p>
        </p:txBody>
      </p:sp>
      <p:sp>
        <p:nvSpPr>
          <p:cNvPr id="7" name="6 Marcador de contenido"/>
          <p:cNvSpPr>
            <a:spLocks noGrp="1"/>
          </p:cNvSpPr>
          <p:nvPr>
            <p:ph sz="half" idx="2"/>
          </p:nvPr>
        </p:nvSpPr>
        <p:spPr/>
        <p:txBody>
          <a:bodyPr/>
          <a:lstStyle/>
          <a:p>
            <a:r>
              <a:rPr lang="en-US" dirty="0">
                <a:hlinkClick r:id="rId7"/>
              </a:rPr>
              <a:t>The </a:t>
            </a:r>
            <a:r>
              <a:rPr lang="en-US" dirty="0" err="1">
                <a:hlinkClick r:id="rId7"/>
              </a:rPr>
              <a:t>iPad</a:t>
            </a:r>
            <a:r>
              <a:rPr lang="en-US" dirty="0">
                <a:hlinkClick r:id="rId7"/>
              </a:rPr>
              <a:t> Web Design &amp; Development </a:t>
            </a:r>
            <a:r>
              <a:rPr lang="en-US" dirty="0" smtClean="0">
                <a:hlinkClick r:id="rId7"/>
              </a:rPr>
              <a:t>Toolbox</a:t>
            </a:r>
            <a:endParaRPr lang="en-US" dirty="0" smtClean="0"/>
          </a:p>
          <a:p>
            <a:endParaRPr lang="en-US" dirty="0"/>
          </a:p>
          <a:p>
            <a:r>
              <a:rPr lang="ca-ES" dirty="0" err="1" smtClean="0">
                <a:hlinkClick r:id="rId8"/>
              </a:rPr>
              <a:t>Presentación</a:t>
            </a:r>
            <a:r>
              <a:rPr lang="ca-ES" dirty="0" smtClean="0">
                <a:hlinkClick r:id="rId8"/>
              </a:rPr>
              <a:t> Prototipado (</a:t>
            </a:r>
            <a:r>
              <a:rPr lang="ca-ES" dirty="0" err="1" smtClean="0">
                <a:hlinkClick r:id="rId8"/>
              </a:rPr>
              <a:t>Cadius</a:t>
            </a:r>
            <a:r>
              <a:rPr lang="ca-ES" dirty="0" smtClean="0">
                <a:hlinkClick r:id="rId8"/>
              </a:rPr>
              <a:t>, 2009)</a:t>
            </a:r>
            <a:endParaRPr lang="ca-ES" dirty="0"/>
          </a:p>
        </p:txBody>
      </p:sp>
      <p:pic>
        <p:nvPicPr>
          <p:cNvPr id="9218" name="Picture 2">
            <a:hlinkClick r:id="rId6"/>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993779" y="4713340"/>
            <a:ext cx="1677135" cy="13474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7 Marcador de pie de página"/>
          <p:cNvSpPr>
            <a:spLocks noGrp="1"/>
          </p:cNvSpPr>
          <p:nvPr>
            <p:ph type="ftr" sz="quarter" idx="11"/>
          </p:nvPr>
        </p:nvSpPr>
        <p:spPr/>
        <p:txBody>
          <a:bodyPr/>
          <a:lstStyle/>
          <a:p>
            <a:pPr>
              <a:defRPr/>
            </a:pPr>
            <a:r>
              <a:rPr lang="es-ES" altLang="en-US" smtClean="0"/>
              <a:t>Técnicas de Prototipado</a:t>
            </a:r>
            <a:endParaRPr lang="ca-ES" altLang="en-US" dirty="0"/>
          </a:p>
        </p:txBody>
      </p:sp>
      <p:sp>
        <p:nvSpPr>
          <p:cNvPr id="2" name="Contenidor de número de diapositiva 1"/>
          <p:cNvSpPr>
            <a:spLocks noGrp="1"/>
          </p:cNvSpPr>
          <p:nvPr>
            <p:ph type="sldNum" sz="quarter" idx="12"/>
          </p:nvPr>
        </p:nvSpPr>
        <p:spPr/>
        <p:txBody>
          <a:bodyPr/>
          <a:lstStyle/>
          <a:p>
            <a:fld id="{0C5AB85A-3A64-4344-B0E7-674BEE59AE21}" type="slidenum">
              <a:rPr lang="es-CO" smtClean="0"/>
              <a:pPr/>
              <a:t>51</a:t>
            </a:fld>
            <a:endParaRPr lang="es-CO"/>
          </a:p>
        </p:txBody>
      </p:sp>
      <p:sp>
        <p:nvSpPr>
          <p:cNvPr id="3" name="Contenidor de data 2"/>
          <p:cNvSpPr>
            <a:spLocks noGrp="1"/>
          </p:cNvSpPr>
          <p:nvPr>
            <p:ph type="dt" sz="half" idx="10"/>
          </p:nvPr>
        </p:nvSpPr>
        <p:spPr/>
        <p:txBody>
          <a:bodyPr/>
          <a:lstStyle/>
          <a:p>
            <a:r>
              <a:rPr lang="ca-ES" smtClean="0"/>
              <a:t>Taller evaluación de usabilidad de sistemas interactivos</a:t>
            </a:r>
            <a:endParaRPr lang="es-CO"/>
          </a:p>
        </p:txBody>
      </p:sp>
    </p:spTree>
    <p:extLst>
      <p:ext uri="{BB962C8B-B14F-4D97-AF65-F5344CB8AC3E}">
        <p14:creationId xmlns:p14="http://schemas.microsoft.com/office/powerpoint/2010/main" xmlns="" val="4791082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ca-ES" dirty="0" err="1" smtClean="0"/>
              <a:t>Herramientas</a:t>
            </a:r>
            <a:endParaRPr lang="ca-ES" dirty="0"/>
          </a:p>
        </p:txBody>
      </p:sp>
      <p:sp>
        <p:nvSpPr>
          <p:cNvPr id="5" name="4 Marcador de contenido"/>
          <p:cNvSpPr>
            <a:spLocks noGrp="1"/>
          </p:cNvSpPr>
          <p:nvPr>
            <p:ph idx="1"/>
          </p:nvPr>
        </p:nvSpPr>
        <p:spPr/>
        <p:txBody>
          <a:bodyPr>
            <a:normAutofit fontScale="62500" lnSpcReduction="20000"/>
          </a:bodyPr>
          <a:lstStyle/>
          <a:p>
            <a:r>
              <a:rPr lang="ca-ES" dirty="0" smtClean="0">
                <a:hlinkClick r:id="rId2"/>
              </a:rPr>
              <a:t>www.justinmind.com</a:t>
            </a:r>
            <a:r>
              <a:rPr lang="ca-ES" dirty="0"/>
              <a:t> </a:t>
            </a:r>
            <a:r>
              <a:rPr lang="ca-ES" dirty="0" smtClean="0"/>
              <a:t> </a:t>
            </a:r>
            <a:r>
              <a:rPr lang="ca-ES" dirty="0" smtClean="0">
                <a:sym typeface="Wingdings" pitchFamily="2" charset="2"/>
              </a:rPr>
              <a:t> </a:t>
            </a:r>
            <a:r>
              <a:rPr lang="ca-ES" dirty="0" smtClean="0"/>
              <a:t> (</a:t>
            </a:r>
            <a:r>
              <a:rPr lang="ca-ES" dirty="0" smtClean="0">
                <a:hlinkClick r:id="rId3"/>
              </a:rPr>
              <a:t>http</a:t>
            </a:r>
            <a:r>
              <a:rPr lang="ca-ES" dirty="0">
                <a:hlinkClick r:id="rId3"/>
              </a:rPr>
              <a:t>://</a:t>
            </a:r>
            <a:r>
              <a:rPr lang="ca-ES" dirty="0" smtClean="0">
                <a:hlinkClick r:id="rId3"/>
              </a:rPr>
              <a:t>www.justinmind.com/tutorials</a:t>
            </a:r>
            <a:r>
              <a:rPr lang="ca-ES" dirty="0" smtClean="0"/>
              <a:t>)</a:t>
            </a:r>
            <a:endParaRPr lang="ca-ES" dirty="0" smtClean="0">
              <a:hlinkClick r:id=""/>
            </a:endParaRPr>
          </a:p>
          <a:p>
            <a:r>
              <a:rPr lang="ca-ES" dirty="0" smtClean="0">
                <a:hlinkClick r:id=""/>
              </a:rPr>
              <a:t>www.axure.com</a:t>
            </a:r>
          </a:p>
          <a:p>
            <a:r>
              <a:rPr lang="ca-ES" dirty="0">
                <a:hlinkClick r:id="rId4"/>
              </a:rPr>
              <a:t>http://</a:t>
            </a:r>
            <a:r>
              <a:rPr lang="ca-ES" dirty="0" smtClean="0">
                <a:hlinkClick r:id="rId4"/>
              </a:rPr>
              <a:t>www.balsamiq.com</a:t>
            </a:r>
          </a:p>
          <a:p>
            <a:r>
              <a:rPr lang="ca-ES" dirty="0">
                <a:hlinkClick r:id="rId4"/>
              </a:rPr>
              <a:t>http://</a:t>
            </a:r>
            <a:r>
              <a:rPr lang="ca-ES" dirty="0" smtClean="0">
                <a:hlinkClick r:id="rId4"/>
              </a:rPr>
              <a:t>www.microsoft.com/expression/products/SketchFlow_Overview.aspx</a:t>
            </a:r>
          </a:p>
          <a:p>
            <a:r>
              <a:rPr lang="ca-ES" dirty="0">
                <a:hlinkClick r:id="rId4"/>
              </a:rPr>
              <a:t>http://</a:t>
            </a:r>
            <a:r>
              <a:rPr lang="ca-ES" dirty="0" smtClean="0">
                <a:hlinkClick r:id="rId4"/>
              </a:rPr>
              <a:t>www.invisionapp.com</a:t>
            </a:r>
          </a:p>
          <a:p>
            <a:r>
              <a:rPr lang="ca-ES" dirty="0">
                <a:hlinkClick r:id="rId4"/>
              </a:rPr>
              <a:t>http://</a:t>
            </a:r>
            <a:r>
              <a:rPr lang="ca-ES" dirty="0" smtClean="0">
                <a:hlinkClick r:id="rId4"/>
              </a:rPr>
              <a:t>wireframes.linowski.ca</a:t>
            </a:r>
          </a:p>
          <a:p>
            <a:r>
              <a:rPr lang="ca-ES" dirty="0" smtClean="0"/>
              <a:t>MS Visio</a:t>
            </a:r>
          </a:p>
          <a:p>
            <a:pPr lvl="1"/>
            <a:r>
              <a:rPr lang="ca-ES" dirty="0">
                <a:hlinkClick r:id="rId4"/>
              </a:rPr>
              <a:t>http://</a:t>
            </a:r>
            <a:r>
              <a:rPr lang="ca-ES" dirty="0" smtClean="0">
                <a:hlinkClick r:id="rId4"/>
              </a:rPr>
              <a:t>imar.spaanjaars.com/535/sketch-and-prototype-tools-review-part-3-microsoft-office-visio-2010</a:t>
            </a:r>
          </a:p>
          <a:p>
            <a:pPr lvl="1"/>
            <a:r>
              <a:rPr lang="ca-ES" dirty="0">
                <a:hlinkClick r:id="rId4"/>
              </a:rPr>
              <a:t>http://www.guuui.com/issues/02_07.php</a:t>
            </a:r>
            <a:endParaRPr lang="ca-ES" dirty="0" smtClean="0">
              <a:hlinkClick r:id=""/>
            </a:endParaRPr>
          </a:p>
          <a:p>
            <a:r>
              <a:rPr lang="ca-ES" dirty="0" smtClean="0">
                <a:hlinkClick r:id=""/>
              </a:rPr>
              <a:t>https</a:t>
            </a:r>
            <a:r>
              <a:rPr lang="ca-ES" dirty="0">
                <a:hlinkClick r:id="rId4"/>
              </a:rPr>
              <a:t>://</a:t>
            </a:r>
            <a:r>
              <a:rPr lang="ca-ES" dirty="0" smtClean="0">
                <a:hlinkClick r:id="rId4"/>
              </a:rPr>
              <a:t>pidoco.com/en</a:t>
            </a:r>
            <a:endParaRPr lang="ca-ES" dirty="0" smtClean="0"/>
          </a:p>
          <a:p>
            <a:r>
              <a:rPr lang="ca-ES" dirty="0">
                <a:hlinkClick r:id="rId5"/>
              </a:rPr>
              <a:t>http://</a:t>
            </a:r>
            <a:r>
              <a:rPr lang="ca-ES" dirty="0" smtClean="0">
                <a:hlinkClick r:id="rId5"/>
              </a:rPr>
              <a:t>ixedit.com</a:t>
            </a:r>
            <a:endParaRPr lang="ca-ES" dirty="0" smtClean="0"/>
          </a:p>
          <a:p>
            <a:r>
              <a:rPr lang="ca-ES" dirty="0" smtClean="0">
                <a:hlinkClick r:id="rId6"/>
              </a:rPr>
              <a:t>https</a:t>
            </a:r>
            <a:r>
              <a:rPr lang="ca-ES" dirty="0">
                <a:hlinkClick r:id="rId6"/>
              </a:rPr>
              <a:t>://</a:t>
            </a:r>
            <a:r>
              <a:rPr lang="ca-ES" dirty="0" smtClean="0">
                <a:hlinkClick r:id="rId6"/>
              </a:rPr>
              <a:t>cacoo.com</a:t>
            </a:r>
            <a:endParaRPr lang="ca-ES" dirty="0" smtClean="0"/>
          </a:p>
          <a:p>
            <a:r>
              <a:rPr lang="ca-ES" dirty="0">
                <a:hlinkClick r:id="rId7"/>
              </a:rPr>
              <a:t>http://</a:t>
            </a:r>
            <a:r>
              <a:rPr lang="ca-ES" dirty="0" smtClean="0">
                <a:hlinkClick r:id="rId7"/>
              </a:rPr>
              <a:t>www.10screens.com</a:t>
            </a:r>
            <a:endParaRPr lang="ca-ES" dirty="0" smtClean="0"/>
          </a:p>
          <a:p>
            <a:r>
              <a:rPr lang="ca-ES" dirty="0">
                <a:hlinkClick r:id="rId8"/>
              </a:rPr>
              <a:t>http://</a:t>
            </a:r>
            <a:r>
              <a:rPr lang="ca-ES" dirty="0" smtClean="0">
                <a:hlinkClick r:id="rId8"/>
              </a:rPr>
              <a:t>www.mockuptiger.com</a:t>
            </a:r>
            <a:endParaRPr lang="ca-ES" dirty="0" smtClean="0"/>
          </a:p>
          <a:p>
            <a:r>
              <a:rPr lang="ca-ES" dirty="0">
                <a:hlinkClick r:id="rId9"/>
              </a:rPr>
              <a:t>http://www.fluidia.org</a:t>
            </a:r>
            <a:r>
              <a:rPr lang="ca-ES" dirty="0" smtClean="0">
                <a:hlinkClick r:id="rId9"/>
              </a:rPr>
              <a:t>/</a:t>
            </a:r>
            <a:endParaRPr lang="ca-ES" dirty="0" smtClean="0"/>
          </a:p>
          <a:p>
            <a:endParaRPr lang="ca-ES" dirty="0"/>
          </a:p>
          <a:p>
            <a:r>
              <a:rPr lang="ca-ES" dirty="0" err="1" smtClean="0"/>
              <a:t>Listados</a:t>
            </a:r>
            <a:r>
              <a:rPr lang="ca-ES" dirty="0" smtClean="0"/>
              <a:t>:</a:t>
            </a:r>
          </a:p>
          <a:p>
            <a:pPr lvl="1"/>
            <a:r>
              <a:rPr lang="ca-ES" dirty="0">
                <a:hlinkClick r:id="rId10"/>
              </a:rPr>
              <a:t>http://</a:t>
            </a:r>
            <a:r>
              <a:rPr lang="ca-ES" dirty="0" smtClean="0">
                <a:hlinkClick r:id="rId10"/>
              </a:rPr>
              <a:t>c2.com/cgi/wiki?GuiPrototypingTools</a:t>
            </a:r>
            <a:endParaRPr lang="ca-ES" dirty="0" smtClean="0"/>
          </a:p>
          <a:p>
            <a:pPr lvl="1"/>
            <a:endParaRPr lang="ca-ES" dirty="0"/>
          </a:p>
          <a:p>
            <a:endParaRPr lang="ca-ES" dirty="0" smtClean="0"/>
          </a:p>
          <a:p>
            <a:endParaRPr lang="ca-ES" dirty="0" smtClean="0"/>
          </a:p>
          <a:p>
            <a:endParaRPr lang="ca-ES" dirty="0" smtClean="0"/>
          </a:p>
          <a:p>
            <a:endParaRPr lang="ca-ES" dirty="0" smtClean="0"/>
          </a:p>
          <a:p>
            <a:endParaRPr lang="ca-ES" dirty="0"/>
          </a:p>
        </p:txBody>
      </p:sp>
      <p:sp>
        <p:nvSpPr>
          <p:cNvPr id="7" name="6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1276477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hangingPunct="1"/>
            <a:r>
              <a:rPr lang="es-ES" sz="2600" smtClean="0"/>
              <a:t>Prototipos</a:t>
            </a:r>
            <a:r>
              <a:rPr lang="es-ES" smtClean="0"/>
              <a:t/>
            </a:r>
            <a:br>
              <a:rPr lang="es-ES" smtClean="0"/>
            </a:br>
            <a:r>
              <a:rPr lang="es-ES" smtClean="0"/>
              <a:t>Razones de su uso</a:t>
            </a:r>
            <a:endParaRPr lang="ca-ES" smtClean="0"/>
          </a:p>
        </p:txBody>
      </p:sp>
      <p:sp>
        <p:nvSpPr>
          <p:cNvPr id="24579" name="Rectangle 3"/>
          <p:cNvSpPr>
            <a:spLocks noGrp="1" noChangeArrowheads="1"/>
          </p:cNvSpPr>
          <p:nvPr>
            <p:ph idx="1"/>
          </p:nvPr>
        </p:nvSpPr>
        <p:spPr/>
        <p:txBody>
          <a:bodyPr/>
          <a:lstStyle/>
          <a:p>
            <a:pPr eaLnBrk="1" hangingPunct="1">
              <a:lnSpc>
                <a:spcPct val="90000"/>
              </a:lnSpc>
            </a:pPr>
            <a:r>
              <a:rPr lang="es-ES" sz="2100" smtClean="0"/>
              <a:t>En las aproximaciones de DCU los prototipos constituyen mucho más que simples demostraciones del producto; se utilizan para recoger las impresiones del usuario para repercutirlas en el diseño de la interfaz </a:t>
            </a:r>
          </a:p>
          <a:p>
            <a:pPr eaLnBrk="1" hangingPunct="1">
              <a:lnSpc>
                <a:spcPct val="90000"/>
              </a:lnSpc>
              <a:buFontTx/>
              <a:buNone/>
            </a:pPr>
            <a:r>
              <a:rPr lang="es-ES" sz="2100" smtClean="0"/>
              <a:t>						[ISO 13407, Pág. 9]</a:t>
            </a:r>
          </a:p>
          <a:p>
            <a:pPr eaLnBrk="1" hangingPunct="1">
              <a:lnSpc>
                <a:spcPct val="90000"/>
              </a:lnSpc>
              <a:buFontTx/>
              <a:buNone/>
            </a:pPr>
            <a:endParaRPr lang="es-ES" sz="2100" smtClean="0"/>
          </a:p>
          <a:p>
            <a:pPr eaLnBrk="1" hangingPunct="1">
              <a:lnSpc>
                <a:spcPct val="90000"/>
              </a:lnSpc>
            </a:pPr>
            <a:r>
              <a:rPr lang="es-ES" sz="2100" smtClean="0"/>
              <a:t>Los prototipos responden cuestiones y dan soporte a los diseñadores a la hora de escoger entre varias alternativas. Es más, sirven para una gran variedad de propósitos como por ejemplo para probar la fiabilidad técnica de una idea, clarificar requisitos que quedaron “imprecisos”, ver como responde con el resto de la aplicación, etc.</a:t>
            </a:r>
          </a:p>
          <a:p>
            <a:pPr eaLnBrk="1" hangingPunct="1">
              <a:lnSpc>
                <a:spcPct val="90000"/>
              </a:lnSpc>
            </a:pPr>
            <a:endParaRPr lang="ca-ES" sz="2100" smtClean="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2121682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9" name="Rectangle 3"/>
          <p:cNvSpPr>
            <a:spLocks noGrp="1" noChangeArrowheads="1"/>
          </p:cNvSpPr>
          <p:nvPr>
            <p:ph idx="1"/>
          </p:nvPr>
        </p:nvSpPr>
        <p:spPr/>
        <p:txBody>
          <a:bodyPr>
            <a:normAutofit/>
          </a:bodyPr>
          <a:lstStyle/>
          <a:p>
            <a:pPr eaLnBrk="1" hangingPunct="1">
              <a:defRPr/>
            </a:pPr>
            <a:r>
              <a:rPr lang="es-ES" b="1" dirty="0"/>
              <a:t>Baja-fidelidad</a:t>
            </a:r>
          </a:p>
          <a:p>
            <a:pPr lvl="1" eaLnBrk="1" hangingPunct="1">
              <a:defRPr/>
            </a:pPr>
            <a:r>
              <a:rPr lang="es-ES" dirty="0"/>
              <a:t>Son rápidos, baratos y diseñados para obtener información del usuario lo mas pronto posible</a:t>
            </a:r>
          </a:p>
          <a:p>
            <a:pPr lvl="1" eaLnBrk="1" hangingPunct="1">
              <a:defRPr/>
            </a:pPr>
            <a:endParaRPr lang="es-ES" dirty="0"/>
          </a:p>
          <a:p>
            <a:pPr eaLnBrk="1" hangingPunct="1">
              <a:defRPr/>
            </a:pPr>
            <a:r>
              <a:rPr lang="es-ES" b="1" dirty="0"/>
              <a:t>Alta-fidelidad</a:t>
            </a:r>
          </a:p>
          <a:p>
            <a:pPr lvl="1" eaLnBrk="1" hangingPunct="1">
              <a:defRPr/>
            </a:pPr>
            <a:r>
              <a:rPr lang="es-ES" dirty="0"/>
              <a:t>Los prototipos de alta fidelidad son más costosos e implican generalmente programación aunque son más aproximados al diseño final</a:t>
            </a:r>
          </a:p>
          <a:p>
            <a:pPr eaLnBrk="1" hangingPunct="1">
              <a:defRPr/>
            </a:pPr>
            <a:endParaRPr lang="ca-ES" dirty="0"/>
          </a:p>
        </p:txBody>
      </p:sp>
      <p:sp>
        <p:nvSpPr>
          <p:cNvPr id="7" name="Títol 6"/>
          <p:cNvSpPr>
            <a:spLocks noGrp="1"/>
          </p:cNvSpPr>
          <p:nvPr>
            <p:ph type="title"/>
          </p:nvPr>
        </p:nvSpPr>
        <p:spPr/>
        <p:txBody>
          <a:bodyPr>
            <a:normAutofit fontScale="90000"/>
          </a:bodyPr>
          <a:lstStyle/>
          <a:p>
            <a:pPr eaLnBrk="1" hangingPunct="1">
              <a:defRPr/>
            </a:pPr>
            <a:r>
              <a:rPr lang="es-ES" dirty="0" smtClean="0"/>
              <a:t>Prototipo</a:t>
            </a:r>
            <a:br>
              <a:rPr lang="es-ES" dirty="0" smtClean="0"/>
            </a:br>
            <a:r>
              <a:rPr lang="es-ES" dirty="0" smtClean="0"/>
              <a:t>Clasificación</a:t>
            </a:r>
            <a:endParaRPr lang="es-ES" dirty="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486068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ol 7"/>
          <p:cNvSpPr>
            <a:spLocks noGrp="1"/>
          </p:cNvSpPr>
          <p:nvPr>
            <p:ph type="title"/>
          </p:nvPr>
        </p:nvSpPr>
        <p:spPr/>
        <p:txBody>
          <a:bodyPr>
            <a:normAutofit/>
          </a:bodyPr>
          <a:lstStyle/>
          <a:p>
            <a:pPr eaLnBrk="1" hangingPunct="1">
              <a:defRPr/>
            </a:pPr>
            <a:r>
              <a:rPr lang="es-ES" dirty="0" smtClean="0"/>
              <a:t>Prototipos. Clasificación</a:t>
            </a:r>
            <a:endParaRPr lang="es-ES" dirty="0"/>
          </a:p>
        </p:txBody>
      </p:sp>
      <p:graphicFrame>
        <p:nvGraphicFramePr>
          <p:cNvPr id="10" name="5 Tabla"/>
          <p:cNvGraphicFramePr>
            <a:graphicFrameLocks noGrp="1"/>
          </p:cNvGraphicFramePr>
          <p:nvPr>
            <p:extLst>
              <p:ext uri="{D42A27DB-BD31-4B8C-83A1-F6EECF244321}">
                <p14:modId xmlns:p14="http://schemas.microsoft.com/office/powerpoint/2010/main" xmlns="" val="1723193149"/>
              </p:ext>
            </p:extLst>
          </p:nvPr>
        </p:nvGraphicFramePr>
        <p:xfrm>
          <a:off x="1187624" y="1000161"/>
          <a:ext cx="7848872" cy="5868293"/>
        </p:xfrm>
        <a:graphic>
          <a:graphicData uri="http://schemas.openxmlformats.org/drawingml/2006/table">
            <a:tbl>
              <a:tblPr firstRow="1" bandRow="1">
                <a:tableStyleId>{5C22544A-7EE6-4342-B048-85BDC9FD1C3A}</a:tableStyleId>
              </a:tblPr>
              <a:tblGrid>
                <a:gridCol w="3606440"/>
                <a:gridCol w="4242432"/>
              </a:tblGrid>
              <a:tr h="370927">
                <a:tc>
                  <a:txBody>
                    <a:bodyPr/>
                    <a:lstStyle/>
                    <a:p>
                      <a:pPr algn="ctr"/>
                      <a:r>
                        <a:rPr lang="ca-ES" sz="2400" dirty="0" err="1" smtClean="0"/>
                        <a:t>Ventajas</a:t>
                      </a:r>
                      <a:endParaRPr lang="ca-ES" sz="2400" dirty="0"/>
                    </a:p>
                  </a:txBody>
                  <a:tcPr marL="91423" marR="91423" marT="45731" marB="45731"/>
                </a:tc>
                <a:tc>
                  <a:txBody>
                    <a:bodyPr/>
                    <a:lstStyle/>
                    <a:p>
                      <a:pPr algn="ctr"/>
                      <a:r>
                        <a:rPr lang="ca-ES" sz="2400" dirty="0" err="1" smtClean="0"/>
                        <a:t>Inconvenientes</a:t>
                      </a:r>
                      <a:endParaRPr lang="ca-ES" sz="2400" dirty="0"/>
                    </a:p>
                  </a:txBody>
                  <a:tcPr marL="91423" marR="91423" marT="45731" marB="45731"/>
                </a:tc>
              </a:tr>
              <a:tr h="370927">
                <a:tc>
                  <a:txBody>
                    <a:bodyPr/>
                    <a:lstStyle/>
                    <a:p>
                      <a:r>
                        <a:rPr lang="ca-ES" sz="1400" dirty="0" smtClean="0"/>
                        <a:t>Costes </a:t>
                      </a:r>
                      <a:r>
                        <a:rPr lang="ca-ES" sz="1400" dirty="0" err="1" smtClean="0"/>
                        <a:t>desarrollo</a:t>
                      </a:r>
                      <a:r>
                        <a:rPr lang="ca-ES" sz="1400" dirty="0" smtClean="0"/>
                        <a:t> </a:t>
                      </a:r>
                      <a:r>
                        <a:rPr lang="ca-ES" sz="1400" dirty="0" err="1" smtClean="0"/>
                        <a:t>bajos</a:t>
                      </a:r>
                      <a:endParaRPr lang="ca-ES" sz="1400" dirty="0"/>
                    </a:p>
                  </a:txBody>
                  <a:tcPr marL="91423" marR="91423" marT="45731" marB="45731" anchor="ctr"/>
                </a:tc>
                <a:tc>
                  <a:txBody>
                    <a:bodyPr/>
                    <a:lstStyle/>
                    <a:p>
                      <a:r>
                        <a:rPr lang="ca-ES" sz="1400" dirty="0" err="1" smtClean="0"/>
                        <a:t>Limitado</a:t>
                      </a:r>
                      <a:r>
                        <a:rPr lang="ca-ES" sz="1400" dirty="0" smtClean="0"/>
                        <a:t> para la </a:t>
                      </a:r>
                      <a:r>
                        <a:rPr lang="ca-ES" sz="1400" dirty="0" err="1" smtClean="0"/>
                        <a:t>corrección</a:t>
                      </a:r>
                      <a:r>
                        <a:rPr lang="ca-ES" sz="1400" dirty="0" smtClean="0"/>
                        <a:t> de </a:t>
                      </a:r>
                      <a:r>
                        <a:rPr lang="ca-ES" sz="1400" dirty="0" err="1" smtClean="0"/>
                        <a:t>errores</a:t>
                      </a:r>
                      <a:endParaRPr lang="ca-ES" sz="1400" dirty="0"/>
                    </a:p>
                  </a:txBody>
                  <a:tcPr marL="91423" marR="91423" marT="45731" marB="45731" anchor="ctr"/>
                </a:tc>
              </a:tr>
              <a:tr h="426820">
                <a:tc>
                  <a:txBody>
                    <a:bodyPr/>
                    <a:lstStyle/>
                    <a:p>
                      <a:r>
                        <a:rPr lang="ca-ES" sz="1400" dirty="0" err="1" smtClean="0"/>
                        <a:t>Rápida</a:t>
                      </a:r>
                      <a:r>
                        <a:rPr lang="ca-ES" sz="1400" dirty="0" smtClean="0"/>
                        <a:t> </a:t>
                      </a:r>
                      <a:r>
                        <a:rPr lang="ca-ES" sz="1400" dirty="0" err="1" smtClean="0"/>
                        <a:t>creación</a:t>
                      </a:r>
                      <a:endParaRPr lang="ca-ES" sz="1400" dirty="0"/>
                    </a:p>
                  </a:txBody>
                  <a:tcPr marL="91423" marR="91423" marT="45731" marB="45731" anchor="ctr"/>
                </a:tc>
                <a:tc>
                  <a:txBody>
                    <a:bodyPr/>
                    <a:lstStyle/>
                    <a:p>
                      <a:r>
                        <a:rPr lang="ca-ES" sz="1400" dirty="0" err="1" smtClean="0"/>
                        <a:t>Especificaciones</a:t>
                      </a:r>
                      <a:r>
                        <a:rPr lang="ca-ES" sz="1400" dirty="0" smtClean="0"/>
                        <a:t> </a:t>
                      </a:r>
                      <a:r>
                        <a:rPr lang="ca-ES" sz="1400" dirty="0" err="1" smtClean="0"/>
                        <a:t>poco</a:t>
                      </a:r>
                      <a:r>
                        <a:rPr lang="ca-ES" sz="1400" dirty="0" smtClean="0"/>
                        <a:t> </a:t>
                      </a:r>
                      <a:r>
                        <a:rPr lang="ca-ES" sz="1400" dirty="0" err="1" smtClean="0"/>
                        <a:t>detalladas</a:t>
                      </a:r>
                      <a:r>
                        <a:rPr lang="ca-ES" sz="1400" dirty="0" smtClean="0"/>
                        <a:t> (para </a:t>
                      </a:r>
                      <a:r>
                        <a:rPr lang="ca-ES" sz="1400" dirty="0" err="1" smtClean="0"/>
                        <a:t>pasar</a:t>
                      </a:r>
                      <a:r>
                        <a:rPr lang="ca-ES" sz="1400" dirty="0" smtClean="0"/>
                        <a:t> a </a:t>
                      </a:r>
                      <a:r>
                        <a:rPr lang="ca-ES" sz="1400" dirty="0" err="1" smtClean="0"/>
                        <a:t>codificación</a:t>
                      </a:r>
                      <a:r>
                        <a:rPr lang="ca-ES" sz="1400" dirty="0" smtClean="0"/>
                        <a:t>)</a:t>
                      </a:r>
                      <a:endParaRPr lang="ca-ES" sz="1400" dirty="0"/>
                    </a:p>
                  </a:txBody>
                  <a:tcPr marL="91423" marR="91423" marT="45731" marB="45731" anchor="ctr"/>
                </a:tc>
              </a:tr>
              <a:tr h="426820">
                <a:tc>
                  <a:txBody>
                    <a:bodyPr/>
                    <a:lstStyle/>
                    <a:p>
                      <a:r>
                        <a:rPr lang="ca-ES" sz="1400" dirty="0" err="1" smtClean="0"/>
                        <a:t>Fácilidad</a:t>
                      </a:r>
                      <a:r>
                        <a:rPr lang="ca-ES" sz="1400" dirty="0" smtClean="0"/>
                        <a:t> </a:t>
                      </a:r>
                      <a:r>
                        <a:rPr lang="ca-ES" sz="1400" dirty="0" err="1" smtClean="0"/>
                        <a:t>cambios</a:t>
                      </a:r>
                      <a:r>
                        <a:rPr lang="ca-ES" sz="1400" dirty="0" smtClean="0"/>
                        <a:t>: </a:t>
                      </a:r>
                      <a:r>
                        <a:rPr lang="ca-ES" sz="1400" dirty="0" err="1" smtClean="0"/>
                        <a:t>Cualquiera</a:t>
                      </a:r>
                      <a:r>
                        <a:rPr lang="ca-ES" sz="1400" dirty="0" smtClean="0"/>
                        <a:t> </a:t>
                      </a:r>
                      <a:r>
                        <a:rPr lang="ca-ES" sz="1400" dirty="0" err="1" smtClean="0"/>
                        <a:t>puede</a:t>
                      </a:r>
                      <a:r>
                        <a:rPr lang="ca-ES" sz="1400" dirty="0" smtClean="0"/>
                        <a:t> </a:t>
                      </a:r>
                      <a:r>
                        <a:rPr lang="ca-ES" sz="1400" dirty="0" err="1" smtClean="0"/>
                        <a:t>realizar</a:t>
                      </a:r>
                      <a:r>
                        <a:rPr lang="ca-ES" sz="1400" dirty="0" smtClean="0"/>
                        <a:t> </a:t>
                      </a:r>
                      <a:r>
                        <a:rPr lang="ca-ES" sz="1400" dirty="0" err="1" smtClean="0"/>
                        <a:t>cambios</a:t>
                      </a:r>
                      <a:endParaRPr lang="ca-ES" sz="1400" dirty="0"/>
                    </a:p>
                  </a:txBody>
                  <a:tcPr marL="91423" marR="91423" marT="45731" marB="45731" anchor="ctr"/>
                </a:tc>
                <a:tc>
                  <a:txBody>
                    <a:bodyPr/>
                    <a:lstStyle/>
                    <a:p>
                      <a:r>
                        <a:rPr lang="ca-ES" sz="1400" dirty="0" err="1" smtClean="0"/>
                        <a:t>Dirigido</a:t>
                      </a:r>
                      <a:r>
                        <a:rPr lang="ca-ES" sz="1400" dirty="0" smtClean="0"/>
                        <a:t> por el </a:t>
                      </a:r>
                      <a:r>
                        <a:rPr lang="ca-ES" sz="1400" dirty="0" err="1" smtClean="0"/>
                        <a:t>evaluador</a:t>
                      </a:r>
                      <a:endParaRPr lang="ca-ES" sz="1400" dirty="0"/>
                    </a:p>
                  </a:txBody>
                  <a:tcPr marL="91423" marR="91423" marT="45731" marB="45731" anchor="ctr"/>
                </a:tc>
              </a:tr>
              <a:tr h="426820">
                <a:tc>
                  <a:txBody>
                    <a:bodyPr/>
                    <a:lstStyle/>
                    <a:p>
                      <a:r>
                        <a:rPr lang="ca-ES" sz="1400" dirty="0" err="1" smtClean="0"/>
                        <a:t>Evaluación</a:t>
                      </a:r>
                      <a:r>
                        <a:rPr lang="ca-ES" sz="1400" dirty="0" smtClean="0"/>
                        <a:t> múltiples </a:t>
                      </a:r>
                      <a:r>
                        <a:rPr lang="ca-ES" sz="1400" dirty="0" err="1" smtClean="0"/>
                        <a:t>conceptos</a:t>
                      </a:r>
                      <a:r>
                        <a:rPr lang="ca-ES" sz="1400" dirty="0" smtClean="0"/>
                        <a:t> de </a:t>
                      </a:r>
                      <a:r>
                        <a:rPr lang="ca-ES" sz="1400" dirty="0" err="1" smtClean="0"/>
                        <a:t>diseño</a:t>
                      </a:r>
                      <a:endParaRPr lang="ca-ES" sz="1400" dirty="0"/>
                    </a:p>
                  </a:txBody>
                  <a:tcPr marL="91423" marR="91423" marT="45731" marB="45731" anchor="ctr"/>
                </a:tc>
                <a:tc>
                  <a:txBody>
                    <a:bodyPr/>
                    <a:lstStyle/>
                    <a:p>
                      <a:r>
                        <a:rPr lang="ca-ES" sz="1400" dirty="0" err="1" smtClean="0"/>
                        <a:t>Su</a:t>
                      </a:r>
                      <a:r>
                        <a:rPr lang="ca-ES" sz="1400" dirty="0" smtClean="0"/>
                        <a:t> </a:t>
                      </a:r>
                      <a:r>
                        <a:rPr lang="ca-ES" sz="1400" dirty="0" err="1" smtClean="0"/>
                        <a:t>utilidad</a:t>
                      </a:r>
                      <a:r>
                        <a:rPr lang="ca-ES" sz="1400" dirty="0" smtClean="0"/>
                        <a:t> </a:t>
                      </a:r>
                      <a:r>
                        <a:rPr lang="ca-ES" sz="1400" dirty="0" err="1" smtClean="0"/>
                        <a:t>disminuye</a:t>
                      </a:r>
                      <a:r>
                        <a:rPr lang="ca-ES" sz="1400" dirty="0" smtClean="0"/>
                        <a:t> </a:t>
                      </a:r>
                      <a:r>
                        <a:rPr lang="ca-ES" sz="1400" dirty="0" err="1" smtClean="0"/>
                        <a:t>cuando</a:t>
                      </a:r>
                      <a:r>
                        <a:rPr lang="ca-ES" sz="1400" dirty="0" smtClean="0"/>
                        <a:t> los </a:t>
                      </a:r>
                      <a:r>
                        <a:rPr lang="ca-ES" sz="1400" dirty="0" err="1" smtClean="0"/>
                        <a:t>requisitos</a:t>
                      </a:r>
                      <a:r>
                        <a:rPr lang="ca-ES" sz="1400" baseline="0" dirty="0" smtClean="0"/>
                        <a:t> estan </a:t>
                      </a:r>
                      <a:r>
                        <a:rPr lang="ca-ES" sz="1400" baseline="0" dirty="0" err="1" smtClean="0"/>
                        <a:t>bien</a:t>
                      </a:r>
                      <a:r>
                        <a:rPr lang="ca-ES" sz="1400" baseline="0" dirty="0" smtClean="0"/>
                        <a:t> </a:t>
                      </a:r>
                      <a:r>
                        <a:rPr lang="ca-ES" sz="1400" baseline="0" dirty="0" err="1" smtClean="0"/>
                        <a:t>establecidos</a:t>
                      </a:r>
                      <a:endParaRPr lang="ca-ES" sz="1400" dirty="0"/>
                    </a:p>
                  </a:txBody>
                  <a:tcPr marL="91423" marR="91423" marT="45731" marB="45731" anchor="ctr"/>
                </a:tc>
              </a:tr>
              <a:tr h="370927">
                <a:tc>
                  <a:txBody>
                    <a:bodyPr/>
                    <a:lstStyle/>
                    <a:p>
                      <a:r>
                        <a:rPr lang="ca-ES" sz="1400" dirty="0" smtClean="0"/>
                        <a:t>Útil para el </a:t>
                      </a:r>
                      <a:r>
                        <a:rPr lang="ca-ES" sz="1400" dirty="0" err="1" smtClean="0"/>
                        <a:t>diseño</a:t>
                      </a:r>
                      <a:r>
                        <a:rPr lang="ca-ES" sz="1400" dirty="0" smtClean="0"/>
                        <a:t> general de </a:t>
                      </a:r>
                      <a:r>
                        <a:rPr lang="ca-ES" sz="1400" dirty="0" err="1" smtClean="0"/>
                        <a:t>interfaces</a:t>
                      </a:r>
                      <a:endParaRPr lang="ca-ES" sz="1400" dirty="0"/>
                    </a:p>
                  </a:txBody>
                  <a:tcPr marL="91423" marR="91423" marT="45731" marB="45731" anchor="ctr"/>
                </a:tc>
                <a:tc>
                  <a:txBody>
                    <a:bodyPr/>
                    <a:lstStyle/>
                    <a:p>
                      <a:r>
                        <a:rPr lang="ca-ES" sz="1400" dirty="0" err="1" smtClean="0"/>
                        <a:t>Navegación</a:t>
                      </a:r>
                      <a:r>
                        <a:rPr lang="ca-ES" sz="1400" dirty="0" smtClean="0"/>
                        <a:t> y </a:t>
                      </a:r>
                      <a:r>
                        <a:rPr lang="ca-ES" sz="1400" dirty="0" err="1" smtClean="0"/>
                        <a:t>flujo</a:t>
                      </a:r>
                      <a:r>
                        <a:rPr lang="ca-ES" sz="1400" dirty="0" smtClean="0"/>
                        <a:t> de </a:t>
                      </a:r>
                      <a:r>
                        <a:rPr lang="ca-ES" sz="1400" dirty="0" err="1" smtClean="0"/>
                        <a:t>aciones</a:t>
                      </a:r>
                      <a:r>
                        <a:rPr lang="ca-ES" sz="1400" dirty="0" smtClean="0"/>
                        <a:t> </a:t>
                      </a:r>
                      <a:r>
                        <a:rPr lang="ca-ES" sz="1400" dirty="0" err="1" smtClean="0"/>
                        <a:t>limitadas</a:t>
                      </a:r>
                      <a:endParaRPr lang="ca-ES" sz="1400" dirty="0"/>
                    </a:p>
                  </a:txBody>
                  <a:tcPr marL="91423" marR="91423" marT="45731" marB="45731" anchor="ctr"/>
                </a:tc>
              </a:tr>
              <a:tr h="370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sz="1400" dirty="0" smtClean="0"/>
                        <a:t>Auto-</a:t>
                      </a:r>
                      <a:r>
                        <a:rPr lang="ca-ES" sz="1400" dirty="0" err="1" smtClean="0"/>
                        <a:t>sensación</a:t>
                      </a:r>
                      <a:r>
                        <a:rPr lang="ca-ES" sz="1400" dirty="0" smtClean="0"/>
                        <a:t> de </a:t>
                      </a:r>
                      <a:r>
                        <a:rPr lang="ca-ES" sz="1400" dirty="0" err="1" smtClean="0"/>
                        <a:t>prueba</a:t>
                      </a:r>
                      <a:endParaRPr lang="ca-ES" sz="1400" dirty="0" smtClean="0"/>
                    </a:p>
                  </a:txBody>
                  <a:tcPr marL="91423" marR="91423" marT="45731" marB="45731" anchor="ctr"/>
                </a:tc>
                <a:tc>
                  <a:txBody>
                    <a:bodyPr/>
                    <a:lstStyle/>
                    <a:p>
                      <a:endParaRPr lang="ca-ES" sz="1400" dirty="0"/>
                    </a:p>
                  </a:txBody>
                  <a:tcPr marL="91423" marR="91423" marT="45731" marB="45731" anchor="ctr"/>
                </a:tc>
              </a:tr>
              <a:tr h="370927">
                <a:tc>
                  <a:txBody>
                    <a:bodyPr/>
                    <a:lstStyle/>
                    <a:p>
                      <a:r>
                        <a:rPr lang="ca-ES" sz="1400" dirty="0" err="1" smtClean="0"/>
                        <a:t>Funcionalidad</a:t>
                      </a:r>
                      <a:r>
                        <a:rPr lang="ca-ES" sz="1400" dirty="0" smtClean="0"/>
                        <a:t> de </a:t>
                      </a:r>
                      <a:r>
                        <a:rPr lang="ca-ES" sz="1400" dirty="0" err="1" smtClean="0"/>
                        <a:t>tareas</a:t>
                      </a:r>
                      <a:r>
                        <a:rPr lang="ca-ES" sz="1400" dirty="0" smtClean="0"/>
                        <a:t> completa</a:t>
                      </a:r>
                      <a:endParaRPr lang="ca-ES" sz="1400" dirty="0"/>
                    </a:p>
                  </a:txBody>
                  <a:tcPr marL="91423" marR="91423" marT="45731" marB="45731" anchor="ctr"/>
                </a:tc>
                <a:tc>
                  <a:txBody>
                    <a:bodyPr/>
                    <a:lstStyle/>
                    <a:p>
                      <a:r>
                        <a:rPr lang="ca-ES" sz="1400" dirty="0" err="1" smtClean="0"/>
                        <a:t>Elevados</a:t>
                      </a:r>
                      <a:r>
                        <a:rPr lang="ca-ES" sz="1400" dirty="0" smtClean="0"/>
                        <a:t> costes de </a:t>
                      </a:r>
                      <a:r>
                        <a:rPr lang="ca-ES" sz="1400" dirty="0" err="1" smtClean="0"/>
                        <a:t>desarrollo</a:t>
                      </a:r>
                      <a:endParaRPr lang="ca-ES" sz="1400" dirty="0"/>
                    </a:p>
                  </a:txBody>
                  <a:tcPr marL="91423" marR="91423" marT="45731" marB="45731" anchor="ctr"/>
                </a:tc>
              </a:tr>
              <a:tr h="370927">
                <a:tc>
                  <a:txBody>
                    <a:bodyPr/>
                    <a:lstStyle/>
                    <a:p>
                      <a:r>
                        <a:rPr lang="ca-ES" sz="1400" dirty="0" err="1" smtClean="0"/>
                        <a:t>Completamente</a:t>
                      </a:r>
                      <a:r>
                        <a:rPr lang="ca-ES" sz="1400" dirty="0" smtClean="0"/>
                        <a:t> </a:t>
                      </a:r>
                      <a:r>
                        <a:rPr lang="ca-ES" sz="1400" dirty="0" err="1" smtClean="0"/>
                        <a:t>interactivo</a:t>
                      </a:r>
                      <a:endParaRPr lang="ca-ES" sz="1400" dirty="0"/>
                    </a:p>
                  </a:txBody>
                  <a:tcPr marL="91423" marR="91423" marT="45731" marB="45731" anchor="ctr"/>
                </a:tc>
                <a:tc>
                  <a:txBody>
                    <a:bodyPr/>
                    <a:lstStyle/>
                    <a:p>
                      <a:r>
                        <a:rPr lang="ca-ES" sz="1400" dirty="0" err="1" smtClean="0"/>
                        <a:t>Requieren</a:t>
                      </a:r>
                      <a:r>
                        <a:rPr lang="ca-ES" sz="1400" dirty="0" smtClean="0"/>
                        <a:t> </a:t>
                      </a:r>
                      <a:r>
                        <a:rPr lang="ca-ES" sz="1400" dirty="0" err="1" smtClean="0"/>
                        <a:t>mucho</a:t>
                      </a:r>
                      <a:r>
                        <a:rPr lang="ca-ES" sz="1400" dirty="0" smtClean="0"/>
                        <a:t> </a:t>
                      </a:r>
                      <a:r>
                        <a:rPr lang="ca-ES" sz="1400" dirty="0" err="1" smtClean="0"/>
                        <a:t>tiempo</a:t>
                      </a:r>
                      <a:r>
                        <a:rPr lang="ca-ES" sz="1400" dirty="0" smtClean="0"/>
                        <a:t> de </a:t>
                      </a:r>
                      <a:r>
                        <a:rPr lang="ca-ES" sz="1400" dirty="0" err="1" smtClean="0"/>
                        <a:t>implementación</a:t>
                      </a:r>
                      <a:endParaRPr lang="ca-ES" sz="1400" dirty="0"/>
                    </a:p>
                  </a:txBody>
                  <a:tcPr marL="91423" marR="91423" marT="45731" marB="45731" anchor="ctr"/>
                </a:tc>
              </a:tr>
              <a:tr h="370927">
                <a:tc>
                  <a:txBody>
                    <a:bodyPr/>
                    <a:lstStyle/>
                    <a:p>
                      <a:r>
                        <a:rPr lang="ca-ES" sz="1400" dirty="0" err="1" smtClean="0"/>
                        <a:t>Dirigido</a:t>
                      </a:r>
                      <a:r>
                        <a:rPr lang="ca-ES" sz="1400" dirty="0" smtClean="0"/>
                        <a:t> por el </a:t>
                      </a:r>
                      <a:r>
                        <a:rPr lang="ca-ES" sz="1400" dirty="0" err="1" smtClean="0"/>
                        <a:t>usuario</a:t>
                      </a:r>
                      <a:endParaRPr lang="ca-ES" sz="1400" dirty="0"/>
                    </a:p>
                  </a:txBody>
                  <a:tcPr marL="91423" marR="91423" marT="45731" marB="4573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sz="1400" dirty="0" smtClean="0"/>
                        <a:t>Mayor </a:t>
                      </a:r>
                      <a:r>
                        <a:rPr lang="ca-ES" sz="1400" dirty="0" err="1" smtClean="0"/>
                        <a:t>dificultad</a:t>
                      </a:r>
                      <a:r>
                        <a:rPr lang="ca-ES" sz="1400" dirty="0" smtClean="0"/>
                        <a:t> de </a:t>
                      </a:r>
                      <a:r>
                        <a:rPr lang="ca-ES" sz="1400" dirty="0" err="1" smtClean="0"/>
                        <a:t>cambiar</a:t>
                      </a:r>
                      <a:endParaRPr lang="ca-ES" sz="1400" dirty="0" smtClean="0"/>
                    </a:p>
                  </a:txBody>
                  <a:tcPr marL="91423" marR="91423" marT="45731" marB="45731" anchor="ctr"/>
                </a:tc>
              </a:tr>
              <a:tr h="370927">
                <a:tc>
                  <a:txBody>
                    <a:bodyPr/>
                    <a:lstStyle/>
                    <a:p>
                      <a:r>
                        <a:rPr lang="ca-ES" sz="1400" dirty="0" err="1" smtClean="0"/>
                        <a:t>Navegabilidad</a:t>
                      </a:r>
                      <a:endParaRPr lang="ca-ES" sz="1400" dirty="0"/>
                    </a:p>
                  </a:txBody>
                  <a:tcPr marL="91423" marR="91423" marT="45731" marB="4573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sz="1400" dirty="0" err="1" smtClean="0"/>
                        <a:t>Cambios</a:t>
                      </a:r>
                      <a:r>
                        <a:rPr lang="ca-ES" sz="1400" dirty="0" smtClean="0"/>
                        <a:t> solo </a:t>
                      </a:r>
                      <a:r>
                        <a:rPr lang="ca-ES" sz="1400" dirty="0" err="1" smtClean="0"/>
                        <a:t>realizables</a:t>
                      </a:r>
                      <a:r>
                        <a:rPr lang="ca-ES" sz="1400" dirty="0" smtClean="0"/>
                        <a:t> por el “autor”</a:t>
                      </a:r>
                      <a:endParaRPr lang="ca-ES" sz="1400" dirty="0"/>
                    </a:p>
                  </a:txBody>
                  <a:tcPr marL="91423" marR="91423" marT="45731" marB="45731" anchor="ctr"/>
                </a:tc>
              </a:tr>
              <a:tr h="370927">
                <a:tc>
                  <a:txBody>
                    <a:bodyPr/>
                    <a:lstStyle/>
                    <a:p>
                      <a:r>
                        <a:rPr lang="ca-ES" sz="1400" dirty="0" err="1" smtClean="0"/>
                        <a:t>Aspecto</a:t>
                      </a:r>
                      <a:r>
                        <a:rPr lang="ca-ES" sz="1400" dirty="0" smtClean="0"/>
                        <a:t> </a:t>
                      </a:r>
                      <a:r>
                        <a:rPr lang="ca-ES" sz="1400" dirty="0" err="1" smtClean="0"/>
                        <a:t>semejante</a:t>
                      </a:r>
                      <a:r>
                        <a:rPr lang="ca-ES" sz="1400" dirty="0" smtClean="0"/>
                        <a:t> al </a:t>
                      </a:r>
                      <a:r>
                        <a:rPr lang="ca-ES" sz="1400" dirty="0" err="1" smtClean="0"/>
                        <a:t>producto</a:t>
                      </a:r>
                      <a:r>
                        <a:rPr lang="ca-ES" sz="1400" dirty="0" smtClean="0"/>
                        <a:t> final</a:t>
                      </a:r>
                      <a:endParaRPr lang="ca-ES" sz="1400" dirty="0"/>
                    </a:p>
                  </a:txBody>
                  <a:tcPr marL="91423" marR="91423" marT="45731" marB="4573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sz="1400" dirty="0" smtClean="0"/>
                        <a:t>Crea </a:t>
                      </a:r>
                      <a:r>
                        <a:rPr lang="ca-ES" sz="1400" dirty="0" err="1" smtClean="0"/>
                        <a:t>falsas</a:t>
                      </a:r>
                      <a:r>
                        <a:rPr lang="ca-ES" sz="1400" dirty="0" smtClean="0"/>
                        <a:t> </a:t>
                      </a:r>
                      <a:r>
                        <a:rPr lang="ca-ES" sz="1400" dirty="0" err="1" smtClean="0"/>
                        <a:t>expectativas</a:t>
                      </a:r>
                      <a:r>
                        <a:rPr lang="ca-ES" sz="1400" dirty="0" smtClean="0"/>
                        <a:t> de “</a:t>
                      </a:r>
                      <a:r>
                        <a:rPr lang="ca-ES" sz="1400" dirty="0" err="1" smtClean="0"/>
                        <a:t>producto</a:t>
                      </a:r>
                      <a:r>
                        <a:rPr lang="ca-ES" sz="1400" baseline="0" dirty="0" smtClean="0"/>
                        <a:t> casi </a:t>
                      </a:r>
                      <a:r>
                        <a:rPr lang="ca-ES" sz="1400" baseline="0" dirty="0" err="1" smtClean="0"/>
                        <a:t>finalizado</a:t>
                      </a:r>
                      <a:r>
                        <a:rPr lang="ca-ES" sz="1400" baseline="0" dirty="0" smtClean="0"/>
                        <a:t>”</a:t>
                      </a:r>
                      <a:endParaRPr lang="ca-ES" sz="1400" dirty="0" smtClean="0"/>
                    </a:p>
                  </a:txBody>
                  <a:tcPr marL="91423" marR="91423" marT="45731" marB="45731" anchor="ctr"/>
                </a:tc>
              </a:tr>
              <a:tr h="370927">
                <a:tc>
                  <a:txBody>
                    <a:bodyPr/>
                    <a:lstStyle/>
                    <a:p>
                      <a:r>
                        <a:rPr lang="ca-ES" sz="1400" dirty="0" err="1" smtClean="0"/>
                        <a:t>Puede</a:t>
                      </a:r>
                      <a:r>
                        <a:rPr lang="ca-ES" sz="1400" dirty="0" smtClean="0"/>
                        <a:t> servir como </a:t>
                      </a:r>
                      <a:r>
                        <a:rPr lang="ca-ES" sz="1400" dirty="0" err="1" smtClean="0"/>
                        <a:t>especificación</a:t>
                      </a:r>
                      <a:endParaRPr lang="ca-ES" sz="1400" dirty="0"/>
                    </a:p>
                  </a:txBody>
                  <a:tcPr marL="91423" marR="91423" marT="45731" marB="45731" anchor="ctr"/>
                </a:tc>
                <a:tc>
                  <a:txBody>
                    <a:bodyPr/>
                    <a:lstStyle/>
                    <a:p>
                      <a:r>
                        <a:rPr lang="ca-ES" sz="1400" dirty="0" smtClean="0"/>
                        <a:t>Menor </a:t>
                      </a:r>
                      <a:r>
                        <a:rPr lang="ca-ES" sz="1400" dirty="0" err="1" smtClean="0"/>
                        <a:t>efectividad</a:t>
                      </a:r>
                      <a:r>
                        <a:rPr lang="ca-ES" sz="1400" dirty="0" smtClean="0"/>
                        <a:t> </a:t>
                      </a:r>
                      <a:r>
                        <a:rPr lang="ca-ES" sz="1400" dirty="0" smtClean="0"/>
                        <a:t>para </a:t>
                      </a:r>
                      <a:r>
                        <a:rPr lang="ca-ES" sz="1400" dirty="0" err="1" smtClean="0"/>
                        <a:t>recoger</a:t>
                      </a:r>
                      <a:r>
                        <a:rPr lang="ca-ES" sz="1400" dirty="0" smtClean="0"/>
                        <a:t> </a:t>
                      </a:r>
                      <a:r>
                        <a:rPr lang="ca-ES" sz="1400" dirty="0" err="1" smtClean="0"/>
                        <a:t>requisitos</a:t>
                      </a:r>
                      <a:endParaRPr lang="ca-ES" sz="1400" dirty="0"/>
                    </a:p>
                  </a:txBody>
                  <a:tcPr marL="91423" marR="91423" marT="45731" marB="45731" anchor="ctr"/>
                </a:tc>
              </a:tr>
              <a:tr h="426820">
                <a:tc>
                  <a:txBody>
                    <a:bodyPr/>
                    <a:lstStyle/>
                    <a:p>
                      <a:r>
                        <a:rPr lang="ca-ES" sz="1400" dirty="0" err="1" smtClean="0"/>
                        <a:t>Puedes</a:t>
                      </a:r>
                      <a:r>
                        <a:rPr lang="ca-ES" sz="1400" dirty="0" smtClean="0"/>
                        <a:t> servir como </a:t>
                      </a:r>
                      <a:r>
                        <a:rPr lang="ca-ES" sz="1400" dirty="0" err="1" smtClean="0"/>
                        <a:t>herramienta</a:t>
                      </a:r>
                      <a:r>
                        <a:rPr lang="ca-ES" sz="1400" dirty="0" smtClean="0"/>
                        <a:t> de </a:t>
                      </a:r>
                      <a:r>
                        <a:rPr lang="ca-ES" sz="1400" dirty="0" err="1" smtClean="0"/>
                        <a:t>marketing</a:t>
                      </a:r>
                      <a:r>
                        <a:rPr lang="ca-ES" sz="1400" baseline="0" dirty="0" smtClean="0"/>
                        <a:t> (</a:t>
                      </a:r>
                      <a:r>
                        <a:rPr lang="ca-ES" sz="1400" baseline="0" dirty="0" err="1" smtClean="0"/>
                        <a:t>demostraciones</a:t>
                      </a:r>
                      <a:r>
                        <a:rPr lang="ca-ES" sz="1400" baseline="0" dirty="0" smtClean="0"/>
                        <a:t> de </a:t>
                      </a:r>
                      <a:r>
                        <a:rPr lang="ca-ES" sz="1400" baseline="0" dirty="0" err="1" smtClean="0"/>
                        <a:t>ventas</a:t>
                      </a:r>
                      <a:r>
                        <a:rPr lang="ca-ES" sz="1400" baseline="0" dirty="0" smtClean="0"/>
                        <a:t>)</a:t>
                      </a:r>
                      <a:endParaRPr lang="ca-ES" sz="1400" dirty="0"/>
                    </a:p>
                  </a:txBody>
                  <a:tcPr marL="91423" marR="91423" marT="45731" marB="45731" anchor="ctr"/>
                </a:tc>
                <a:tc>
                  <a:txBody>
                    <a:bodyPr/>
                    <a:lstStyle/>
                    <a:p>
                      <a:endParaRPr lang="ca-ES" sz="1400" dirty="0"/>
                    </a:p>
                  </a:txBody>
                  <a:tcPr marL="91423" marR="91423" marT="45731" marB="45731" anchor="ctr"/>
                </a:tc>
              </a:tr>
            </a:tbl>
          </a:graphicData>
        </a:graphic>
      </p:graphicFrame>
      <p:sp>
        <p:nvSpPr>
          <p:cNvPr id="11" name="14 Rectángulo"/>
          <p:cNvSpPr/>
          <p:nvPr/>
        </p:nvSpPr>
        <p:spPr>
          <a:xfrm>
            <a:off x="107504" y="2011363"/>
            <a:ext cx="1066353" cy="646331"/>
          </a:xfrm>
          <a:prstGeom prst="rect">
            <a:avLst/>
          </a:prstGeom>
        </p:spPr>
        <p:txBody>
          <a:bodyPr wrap="square">
            <a:spAutoFit/>
          </a:bodyPr>
          <a:lstStyle/>
          <a:p>
            <a:pPr>
              <a:defRPr/>
            </a:pPr>
            <a:r>
              <a:rPr lang="ca-ES" dirty="0">
                <a:solidFill>
                  <a:schemeClr val="tx1"/>
                </a:solidFill>
                <a:latin typeface="+mn-lt"/>
              </a:rPr>
              <a:t>BAJA</a:t>
            </a:r>
          </a:p>
          <a:p>
            <a:pPr>
              <a:defRPr/>
            </a:pPr>
            <a:r>
              <a:rPr lang="ca-ES" dirty="0" err="1">
                <a:solidFill>
                  <a:schemeClr val="tx1"/>
                </a:solidFill>
                <a:latin typeface="+mn-lt"/>
              </a:rPr>
              <a:t>fidelidad</a:t>
            </a:r>
            <a:endParaRPr lang="ca-ES" dirty="0">
              <a:solidFill>
                <a:schemeClr val="tx1"/>
              </a:solidFill>
              <a:latin typeface="+mn-lt"/>
            </a:endParaRPr>
          </a:p>
        </p:txBody>
      </p:sp>
      <p:sp>
        <p:nvSpPr>
          <p:cNvPr id="12" name="18 Rectángulo"/>
          <p:cNvSpPr/>
          <p:nvPr/>
        </p:nvSpPr>
        <p:spPr>
          <a:xfrm>
            <a:off x="107504" y="4608513"/>
            <a:ext cx="1066353" cy="646331"/>
          </a:xfrm>
          <a:prstGeom prst="rect">
            <a:avLst/>
          </a:prstGeom>
        </p:spPr>
        <p:txBody>
          <a:bodyPr wrap="square">
            <a:spAutoFit/>
          </a:bodyPr>
          <a:lstStyle/>
          <a:p>
            <a:pPr>
              <a:defRPr/>
            </a:pPr>
            <a:r>
              <a:rPr lang="ca-ES" dirty="0">
                <a:solidFill>
                  <a:schemeClr val="tx1"/>
                </a:solidFill>
                <a:latin typeface="+mn-lt"/>
              </a:rPr>
              <a:t>ALTA</a:t>
            </a:r>
          </a:p>
          <a:p>
            <a:pPr>
              <a:defRPr/>
            </a:pPr>
            <a:r>
              <a:rPr lang="ca-ES" dirty="0" err="1">
                <a:solidFill>
                  <a:schemeClr val="tx1"/>
                </a:solidFill>
                <a:latin typeface="+mn-lt"/>
              </a:rPr>
              <a:t>fidelidad</a:t>
            </a:r>
            <a:endParaRPr lang="ca-ES" dirty="0">
              <a:solidFill>
                <a:schemeClr val="tx1"/>
              </a:solidFill>
              <a:latin typeface="+mn-lt"/>
            </a:endParaRPr>
          </a:p>
        </p:txBody>
      </p:sp>
      <p:cxnSp>
        <p:nvCxnSpPr>
          <p:cNvPr id="13" name="20 Conector recto"/>
          <p:cNvCxnSpPr>
            <a:cxnSpLocks noChangeShapeType="1"/>
          </p:cNvCxnSpPr>
          <p:nvPr/>
        </p:nvCxnSpPr>
        <p:spPr bwMode="auto">
          <a:xfrm>
            <a:off x="1186920" y="4116261"/>
            <a:ext cx="7835451" cy="0"/>
          </a:xfrm>
          <a:prstGeom prst="line">
            <a:avLst/>
          </a:prstGeom>
          <a:noFill/>
          <a:ln w="38100" algn="ctr">
            <a:solidFill>
              <a:schemeClr val="tx1"/>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3496500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1857375" y="3886200"/>
            <a:ext cx="5041900" cy="1773238"/>
            <a:chOff x="657" y="3203"/>
            <a:chExt cx="3176" cy="1117"/>
          </a:xfrm>
        </p:grpSpPr>
        <p:sp>
          <p:nvSpPr>
            <p:cNvPr id="27656" name="Rectangle 3"/>
            <p:cNvSpPr>
              <a:spLocks noChangeArrowheads="1"/>
            </p:cNvSpPr>
            <p:nvPr/>
          </p:nvSpPr>
          <p:spPr bwMode="auto">
            <a:xfrm>
              <a:off x="1542" y="3203"/>
              <a:ext cx="2290" cy="1117"/>
            </a:xfrm>
            <a:prstGeom prst="rect">
              <a:avLst/>
            </a:prstGeom>
            <a:solidFill>
              <a:srgbClr val="FFFFFF"/>
            </a:solidFill>
            <a:ln w="12699">
              <a:solidFill>
                <a:schemeClr val="tx1"/>
              </a:solidFill>
              <a:miter lim="800000"/>
              <a:headEnd type="none" w="sm" len="sm"/>
              <a:tailEnd type="none" w="sm" len="sm"/>
            </a:ln>
          </p:spPr>
          <p:txBody>
            <a:bodyPr wrap="none" lIns="92075" tIns="46038" rIns="92075" bIns="46038" anchor="ctr">
              <a:spAutoFit/>
            </a:bodyPr>
            <a:lstStyle/>
            <a:p>
              <a:pPr>
                <a:lnSpc>
                  <a:spcPct val="90000"/>
                </a:lnSpc>
                <a:spcBef>
                  <a:spcPct val="20000"/>
                </a:spcBef>
                <a:buFont typeface="Wingdings" pitchFamily="2" charset="2"/>
                <a:buChar char="§"/>
              </a:pPr>
              <a:endParaRPr lang="es-ES"/>
            </a:p>
          </p:txBody>
        </p:sp>
        <p:sp>
          <p:nvSpPr>
            <p:cNvPr id="27657" name="Rectangle 4"/>
            <p:cNvSpPr>
              <a:spLocks noChangeArrowheads="1"/>
            </p:cNvSpPr>
            <p:nvPr/>
          </p:nvSpPr>
          <p:spPr bwMode="auto">
            <a:xfrm>
              <a:off x="657" y="4065"/>
              <a:ext cx="1123" cy="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90000"/>
                </a:lnSpc>
                <a:spcBef>
                  <a:spcPct val="20000"/>
                </a:spcBef>
                <a:buFont typeface="Wingdings" pitchFamily="2" charset="2"/>
                <a:buNone/>
              </a:pPr>
              <a:r>
                <a:rPr lang="en-US" sz="1800">
                  <a:solidFill>
                    <a:srgbClr val="000000"/>
                  </a:solidFill>
                </a:rPr>
                <a:t>Vertical prototype</a:t>
              </a:r>
              <a:endParaRPr lang="en-US" sz="1800">
                <a:latin typeface="Comic Sans MS" pitchFamily="66" charset="0"/>
              </a:endParaRPr>
            </a:p>
          </p:txBody>
        </p:sp>
        <p:sp>
          <p:nvSpPr>
            <p:cNvPr id="27658" name="Rectangle 5"/>
            <p:cNvSpPr>
              <a:spLocks noChangeArrowheads="1"/>
            </p:cNvSpPr>
            <p:nvPr/>
          </p:nvSpPr>
          <p:spPr bwMode="auto">
            <a:xfrm>
              <a:off x="2404" y="3634"/>
              <a:ext cx="574" cy="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90000"/>
                </a:lnSpc>
                <a:spcBef>
                  <a:spcPct val="20000"/>
                </a:spcBef>
                <a:buFont typeface="Wingdings" pitchFamily="2" charset="2"/>
                <a:buNone/>
              </a:pPr>
              <a:r>
                <a:rPr lang="en-US" sz="1800">
                  <a:solidFill>
                    <a:srgbClr val="000000"/>
                  </a:solidFill>
                </a:rPr>
                <a:t>Scenario</a:t>
              </a:r>
              <a:endParaRPr lang="en-US" sz="1800"/>
            </a:p>
          </p:txBody>
        </p:sp>
        <p:sp>
          <p:nvSpPr>
            <p:cNvPr id="27659" name="Rectangle 6"/>
            <p:cNvSpPr>
              <a:spLocks noChangeArrowheads="1"/>
            </p:cNvSpPr>
            <p:nvPr/>
          </p:nvSpPr>
          <p:spPr bwMode="auto">
            <a:xfrm>
              <a:off x="1542" y="3203"/>
              <a:ext cx="2291" cy="340"/>
            </a:xfrm>
            <a:prstGeom prst="rect">
              <a:avLst/>
            </a:prstGeom>
            <a:solidFill>
              <a:srgbClr val="FF3300">
                <a:alpha val="70195"/>
              </a:srgbClr>
            </a:solidFill>
            <a:ln w="12699">
              <a:solidFill>
                <a:schemeClr val="tx1"/>
              </a:solidFill>
              <a:miter lim="800000"/>
              <a:headEnd type="none" w="sm" len="sm"/>
              <a:tailEnd type="none" w="sm" len="sm"/>
            </a:ln>
          </p:spPr>
          <p:txBody>
            <a:bodyPr wrap="none" lIns="92075" tIns="46038" rIns="92075" bIns="46038" anchor="ctr">
              <a:spAutoFit/>
            </a:bodyPr>
            <a:lstStyle/>
            <a:p>
              <a:pPr>
                <a:lnSpc>
                  <a:spcPct val="90000"/>
                </a:lnSpc>
                <a:spcBef>
                  <a:spcPct val="20000"/>
                </a:spcBef>
                <a:buFont typeface="Wingdings" pitchFamily="2" charset="2"/>
                <a:buChar char="§"/>
              </a:pPr>
              <a:endParaRPr lang="es-ES"/>
            </a:p>
          </p:txBody>
        </p:sp>
        <p:sp>
          <p:nvSpPr>
            <p:cNvPr id="27660" name="Rectangle 7"/>
            <p:cNvSpPr>
              <a:spLocks noChangeArrowheads="1"/>
            </p:cNvSpPr>
            <p:nvPr/>
          </p:nvSpPr>
          <p:spPr bwMode="auto">
            <a:xfrm>
              <a:off x="2472" y="3271"/>
              <a:ext cx="1301" cy="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90000"/>
                </a:lnSpc>
                <a:spcBef>
                  <a:spcPct val="20000"/>
                </a:spcBef>
                <a:buFont typeface="Wingdings" pitchFamily="2" charset="2"/>
                <a:buNone/>
              </a:pPr>
              <a:r>
                <a:rPr lang="en-US" sz="1800">
                  <a:solidFill>
                    <a:srgbClr val="000000"/>
                  </a:solidFill>
                </a:rPr>
                <a:t>Horizontal prototype</a:t>
              </a:r>
              <a:endParaRPr lang="en-US" sz="1800">
                <a:latin typeface="Comic Sans MS" pitchFamily="66" charset="0"/>
              </a:endParaRPr>
            </a:p>
          </p:txBody>
        </p:sp>
        <p:sp>
          <p:nvSpPr>
            <p:cNvPr id="27661" name="Rectangle 8"/>
            <p:cNvSpPr>
              <a:spLocks noChangeArrowheads="1"/>
            </p:cNvSpPr>
            <p:nvPr/>
          </p:nvSpPr>
          <p:spPr bwMode="auto">
            <a:xfrm>
              <a:off x="1882" y="3203"/>
              <a:ext cx="318" cy="1117"/>
            </a:xfrm>
            <a:prstGeom prst="rect">
              <a:avLst/>
            </a:prstGeom>
            <a:solidFill>
              <a:srgbClr val="3399FF">
                <a:alpha val="49019"/>
              </a:srgbClr>
            </a:solidFill>
            <a:ln w="12699">
              <a:solidFill>
                <a:schemeClr val="tx1"/>
              </a:solidFill>
              <a:miter lim="800000"/>
              <a:headEnd type="none" w="sm" len="sm"/>
              <a:tailEnd type="none" w="sm" len="sm"/>
            </a:ln>
          </p:spPr>
          <p:txBody>
            <a:bodyPr wrap="none" lIns="92075" tIns="46038" rIns="92075" bIns="46038" anchor="ctr">
              <a:spAutoFit/>
            </a:bodyPr>
            <a:lstStyle/>
            <a:p>
              <a:pPr>
                <a:lnSpc>
                  <a:spcPct val="90000"/>
                </a:lnSpc>
                <a:spcBef>
                  <a:spcPct val="20000"/>
                </a:spcBef>
                <a:buFont typeface="Wingdings" pitchFamily="2" charset="2"/>
                <a:buChar char="§"/>
              </a:pPr>
              <a:endParaRPr lang="es-ES"/>
            </a:p>
          </p:txBody>
        </p:sp>
        <p:sp>
          <p:nvSpPr>
            <p:cNvPr id="27662" name="Rectangle 9"/>
            <p:cNvSpPr>
              <a:spLocks noChangeArrowheads="1"/>
            </p:cNvSpPr>
            <p:nvPr/>
          </p:nvSpPr>
          <p:spPr bwMode="auto">
            <a:xfrm>
              <a:off x="1882" y="3203"/>
              <a:ext cx="318" cy="340"/>
            </a:xfrm>
            <a:prstGeom prst="rect">
              <a:avLst/>
            </a:prstGeom>
            <a:noFill/>
            <a:ln w="38100">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lIns="92075" tIns="46038" rIns="92075" bIns="46038" anchor="ctr">
              <a:spAutoFit/>
            </a:bodyPr>
            <a:lstStyle/>
            <a:p>
              <a:pPr>
                <a:lnSpc>
                  <a:spcPct val="90000"/>
                </a:lnSpc>
                <a:spcBef>
                  <a:spcPct val="20000"/>
                </a:spcBef>
                <a:buFont typeface="Wingdings" pitchFamily="2" charset="2"/>
                <a:buChar char="§"/>
              </a:pPr>
              <a:endParaRPr lang="es-ES"/>
            </a:p>
          </p:txBody>
        </p:sp>
        <p:sp>
          <p:nvSpPr>
            <p:cNvPr id="27663" name="Line 10"/>
            <p:cNvSpPr>
              <a:spLocks noChangeShapeType="1"/>
            </p:cNvSpPr>
            <p:nvPr/>
          </p:nvSpPr>
          <p:spPr bwMode="auto">
            <a:xfrm flipH="1" flipV="1">
              <a:off x="2086" y="3453"/>
              <a:ext cx="272" cy="226"/>
            </a:xfrm>
            <a:prstGeom prst="line">
              <a:avLst/>
            </a:prstGeom>
            <a:noFill/>
            <a:ln w="762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lIns="92075" tIns="46038" rIns="92075" bIns="46038" anchor="ctr">
              <a:spAutoFit/>
            </a:bodyPr>
            <a:lstStyle/>
            <a:p>
              <a:endParaRPr lang="ca-ES"/>
            </a:p>
          </p:txBody>
        </p:sp>
        <p:sp>
          <p:nvSpPr>
            <p:cNvPr id="27664" name="Rectangle 11"/>
            <p:cNvSpPr>
              <a:spLocks noChangeArrowheads="1"/>
            </p:cNvSpPr>
            <p:nvPr/>
          </p:nvSpPr>
          <p:spPr bwMode="auto">
            <a:xfrm>
              <a:off x="3238" y="3974"/>
              <a:ext cx="557"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r">
                <a:lnSpc>
                  <a:spcPct val="90000"/>
                </a:lnSpc>
                <a:spcBef>
                  <a:spcPct val="20000"/>
                </a:spcBef>
                <a:buFont typeface="Wingdings" pitchFamily="2" charset="2"/>
                <a:buNone/>
              </a:pPr>
              <a:r>
                <a:rPr lang="en-US" sz="1800">
                  <a:solidFill>
                    <a:srgbClr val="000000"/>
                  </a:solidFill>
                </a:rPr>
                <a:t>Full </a:t>
              </a:r>
              <a:br>
                <a:rPr lang="en-US" sz="1800">
                  <a:solidFill>
                    <a:srgbClr val="000000"/>
                  </a:solidFill>
                </a:rPr>
              </a:br>
              <a:r>
                <a:rPr lang="en-US" sz="1800">
                  <a:solidFill>
                    <a:srgbClr val="000000"/>
                  </a:solidFill>
                </a:rPr>
                <a:t>interface</a:t>
              </a:r>
              <a:endParaRPr lang="en-US" sz="1800"/>
            </a:p>
          </p:txBody>
        </p:sp>
        <p:sp>
          <p:nvSpPr>
            <p:cNvPr id="27665" name="Line 12"/>
            <p:cNvSpPr>
              <a:spLocks noChangeShapeType="1"/>
            </p:cNvSpPr>
            <p:nvPr/>
          </p:nvSpPr>
          <p:spPr bwMode="auto">
            <a:xfrm flipV="1">
              <a:off x="1814" y="3861"/>
              <a:ext cx="272" cy="249"/>
            </a:xfrm>
            <a:prstGeom prst="line">
              <a:avLst/>
            </a:prstGeom>
            <a:noFill/>
            <a:ln w="762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lIns="92075" tIns="46038" rIns="92075" bIns="46038" anchor="ctr">
              <a:spAutoFit/>
            </a:bodyPr>
            <a:lstStyle/>
            <a:p>
              <a:endParaRPr lang="ca-ES"/>
            </a:p>
          </p:txBody>
        </p:sp>
      </p:grpSp>
      <p:sp>
        <p:nvSpPr>
          <p:cNvPr id="27651" name="Text Box 13"/>
          <p:cNvSpPr txBox="1">
            <a:spLocks noChangeArrowheads="1"/>
          </p:cNvSpPr>
          <p:nvPr/>
        </p:nvSpPr>
        <p:spPr bwMode="auto">
          <a:xfrm>
            <a:off x="3286125" y="5743575"/>
            <a:ext cx="4630738" cy="18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2075" tIns="46038" rIns="92075" bIns="0">
            <a:spAutoFit/>
          </a:bodyPr>
          <a:lstStyle>
            <a:lvl1pPr eaLnBrk="0" hangingPunct="0">
              <a:defRPr sz="3200">
                <a:solidFill>
                  <a:schemeClr val="tx1"/>
                </a:solidFill>
                <a:latin typeface="Arial" charset="0"/>
                <a:cs typeface="Arial" charset="0"/>
              </a:defRPr>
            </a:lvl1pPr>
            <a:lvl2pPr marL="742950" indent="-285750" eaLnBrk="0" hangingPunct="0">
              <a:defRPr sz="3200">
                <a:solidFill>
                  <a:schemeClr val="tx1"/>
                </a:solidFill>
                <a:latin typeface="Arial" charset="0"/>
                <a:cs typeface="Arial" charset="0"/>
              </a:defRPr>
            </a:lvl2pPr>
            <a:lvl3pPr marL="1143000" indent="-228600" eaLnBrk="0" hangingPunct="0">
              <a:defRPr sz="3200">
                <a:solidFill>
                  <a:schemeClr val="tx1"/>
                </a:solidFill>
                <a:latin typeface="Arial" charset="0"/>
                <a:cs typeface="Arial" charset="0"/>
              </a:defRPr>
            </a:lvl3pPr>
            <a:lvl4pPr marL="1600200" indent="-228600" eaLnBrk="0" hangingPunct="0">
              <a:defRPr sz="3200">
                <a:solidFill>
                  <a:schemeClr val="tx1"/>
                </a:solidFill>
                <a:latin typeface="Arial" charset="0"/>
                <a:cs typeface="Arial" charset="0"/>
              </a:defRPr>
            </a:lvl4pPr>
            <a:lvl5pPr marL="2057400" indent="-228600" eaLnBrk="0" hangingPunct="0">
              <a:defRPr sz="3200">
                <a:solidFill>
                  <a:schemeClr val="tx1"/>
                </a:solidFill>
                <a:latin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cs typeface="Arial" charset="0"/>
              </a:defRPr>
            </a:lvl9pPr>
          </a:lstStyle>
          <a:p>
            <a:pPr eaLnBrk="1" hangingPunct="1">
              <a:lnSpc>
                <a:spcPct val="90000"/>
              </a:lnSpc>
              <a:spcBef>
                <a:spcPct val="20000"/>
              </a:spcBef>
              <a:buFont typeface="Wingdings" pitchFamily="2" charset="2"/>
              <a:buNone/>
            </a:pPr>
            <a:r>
              <a:rPr lang="en-US" sz="1000">
                <a:latin typeface="Verdana" pitchFamily="34" charset="0"/>
              </a:rPr>
              <a:t>Nielsen, J. (1993) </a:t>
            </a:r>
            <a:r>
              <a:rPr lang="en-US" sz="1000" i="1">
                <a:latin typeface="Verdana" pitchFamily="34" charset="0"/>
              </a:rPr>
              <a:t>Usability Engineering, </a:t>
            </a:r>
            <a:r>
              <a:rPr lang="en-US" sz="1000">
                <a:latin typeface="Verdana" pitchFamily="34" charset="0"/>
              </a:rPr>
              <a:t>p93-101, Academic Press. </a:t>
            </a:r>
          </a:p>
        </p:txBody>
      </p:sp>
      <p:sp>
        <p:nvSpPr>
          <p:cNvPr id="27652" name="Rectangle 14"/>
          <p:cNvSpPr>
            <a:spLocks noGrp="1" noChangeArrowheads="1"/>
          </p:cNvSpPr>
          <p:nvPr>
            <p:ph idx="1"/>
          </p:nvPr>
        </p:nvSpPr>
        <p:spPr>
          <a:xfrm>
            <a:off x="457200" y="1600200"/>
            <a:ext cx="8229600" cy="2400300"/>
          </a:xfrm>
        </p:spPr>
        <p:txBody>
          <a:bodyPr>
            <a:normAutofit lnSpcReduction="10000"/>
          </a:bodyPr>
          <a:lstStyle/>
          <a:p>
            <a:pPr eaLnBrk="1" hangingPunct="1">
              <a:lnSpc>
                <a:spcPct val="80000"/>
              </a:lnSpc>
            </a:pPr>
            <a:r>
              <a:rPr lang="en-US" sz="2100" smtClean="0"/>
              <a:t>Prototipos </a:t>
            </a:r>
            <a:r>
              <a:rPr lang="en-US" sz="2100" b="1" smtClean="0">
                <a:solidFill>
                  <a:srgbClr val="3366CC"/>
                </a:solidFill>
              </a:rPr>
              <a:t>verticales</a:t>
            </a:r>
          </a:p>
          <a:p>
            <a:pPr lvl="1" eaLnBrk="1" hangingPunct="1">
              <a:lnSpc>
                <a:spcPct val="80000"/>
              </a:lnSpc>
            </a:pPr>
            <a:r>
              <a:rPr lang="en-US" sz="1700" smtClean="0"/>
              <a:t>Incluye una parte de las </a:t>
            </a:r>
            <a:r>
              <a:rPr lang="en-US" sz="1700" b="1" smtClean="0"/>
              <a:t>funcionalidades</a:t>
            </a:r>
          </a:p>
          <a:p>
            <a:pPr lvl="1" eaLnBrk="1" hangingPunct="1">
              <a:lnSpc>
                <a:spcPct val="80000"/>
              </a:lnSpc>
            </a:pPr>
            <a:r>
              <a:rPr lang="en-US" sz="1700" smtClean="0"/>
              <a:t>Sirve para realizar </a:t>
            </a:r>
            <a:r>
              <a:rPr lang="en-US" sz="1700" b="1" smtClean="0"/>
              <a:t>evaluaciones</a:t>
            </a:r>
            <a:r>
              <a:rPr lang="en-US" sz="1700" smtClean="0"/>
              <a:t> más </a:t>
            </a:r>
            <a:r>
              <a:rPr lang="en-US" sz="1700" b="1" smtClean="0"/>
              <a:t>verídicas</a:t>
            </a:r>
            <a:r>
              <a:rPr lang="en-US" sz="1700" smtClean="0"/>
              <a:t/>
            </a:r>
            <a:br>
              <a:rPr lang="en-US" sz="1700" smtClean="0"/>
            </a:br>
            <a:endParaRPr lang="en-US" sz="1700" smtClean="0"/>
          </a:p>
          <a:p>
            <a:pPr eaLnBrk="1" hangingPunct="1">
              <a:lnSpc>
                <a:spcPct val="80000"/>
              </a:lnSpc>
            </a:pPr>
            <a:r>
              <a:rPr lang="en-US" sz="2100" smtClean="0"/>
              <a:t>Prototipos </a:t>
            </a:r>
            <a:r>
              <a:rPr lang="en-US" sz="2100" b="1" smtClean="0">
                <a:solidFill>
                  <a:srgbClr val="3366CC"/>
                </a:solidFill>
              </a:rPr>
              <a:t>horizontales</a:t>
            </a:r>
          </a:p>
          <a:p>
            <a:pPr lvl="1" eaLnBrk="1" hangingPunct="1">
              <a:lnSpc>
                <a:spcPct val="80000"/>
              </a:lnSpc>
            </a:pPr>
            <a:r>
              <a:rPr lang="en-US" sz="1700" smtClean="0"/>
              <a:t>Interfaz completa </a:t>
            </a:r>
            <a:r>
              <a:rPr lang="en-US" sz="1700" b="1" smtClean="0"/>
              <a:t>sin funcionalidades subyacentes</a:t>
            </a:r>
          </a:p>
          <a:p>
            <a:pPr lvl="1" eaLnBrk="1" hangingPunct="1">
              <a:lnSpc>
                <a:spcPct val="80000"/>
              </a:lnSpc>
            </a:pPr>
            <a:r>
              <a:rPr lang="en-US" sz="1700" smtClean="0"/>
              <a:t>Simulación: </a:t>
            </a:r>
            <a:r>
              <a:rPr lang="en-US" sz="1700" b="1" smtClean="0"/>
              <a:t>No se puede realizar trabajo real</a:t>
            </a:r>
            <a:r>
              <a:rPr lang="en-US" sz="1700" smtClean="0"/>
              <a:t/>
            </a:r>
            <a:br>
              <a:rPr lang="en-US" sz="1700" smtClean="0"/>
            </a:br>
            <a:endParaRPr lang="en-US" sz="1700" smtClean="0"/>
          </a:p>
          <a:p>
            <a:pPr eaLnBrk="1" hangingPunct="1">
              <a:lnSpc>
                <a:spcPct val="80000"/>
              </a:lnSpc>
            </a:pPr>
            <a:r>
              <a:rPr lang="en-US" sz="2100" b="1" smtClean="0">
                <a:solidFill>
                  <a:srgbClr val="3366CC"/>
                </a:solidFill>
              </a:rPr>
              <a:t>Escenarios</a:t>
            </a:r>
            <a:endParaRPr lang="ca-ES" sz="2100" b="1" smtClean="0">
              <a:solidFill>
                <a:srgbClr val="3366CC"/>
              </a:solidFill>
            </a:endParaRPr>
          </a:p>
        </p:txBody>
      </p:sp>
      <p:sp>
        <p:nvSpPr>
          <p:cNvPr id="16" name="Títol 15"/>
          <p:cNvSpPr>
            <a:spLocks noGrp="1"/>
          </p:cNvSpPr>
          <p:nvPr>
            <p:ph type="title"/>
          </p:nvPr>
        </p:nvSpPr>
        <p:spPr/>
        <p:txBody>
          <a:bodyPr>
            <a:normAutofit fontScale="90000"/>
          </a:bodyPr>
          <a:lstStyle/>
          <a:p>
            <a:pPr eaLnBrk="1" hangingPunct="1">
              <a:defRPr/>
            </a:pPr>
            <a:r>
              <a:rPr lang="es-ES" dirty="0" smtClean="0"/>
              <a:t>Prototipo</a:t>
            </a:r>
            <a:br>
              <a:rPr lang="es-ES" dirty="0" smtClean="0"/>
            </a:br>
            <a:r>
              <a:rPr lang="es-ES" dirty="0" smtClean="0"/>
              <a:t>Clasificación</a:t>
            </a:r>
            <a:endParaRPr lang="es-ES" dirty="0"/>
          </a:p>
        </p:txBody>
      </p:sp>
      <p:sp>
        <p:nvSpPr>
          <p:cNvPr id="5" name="4 Marcador de pie de página"/>
          <p:cNvSpPr>
            <a:spLocks noGrp="1"/>
          </p:cNvSpPr>
          <p:nvPr>
            <p:ph type="ftr" sz="quarter" idx="4294967295"/>
          </p:nvPr>
        </p:nvSpPr>
        <p:spPr>
          <a:xfrm>
            <a:off x="0" y="6556200"/>
            <a:ext cx="8028384" cy="329184"/>
          </a:xfrm>
          <a:prstGeom prst="rect">
            <a:avLst/>
          </a:prstGeom>
        </p:spPr>
        <p:txBody>
          <a:bodyPr/>
          <a:lstStyle/>
          <a:p>
            <a:pPr>
              <a:defRPr/>
            </a:pPr>
            <a:r>
              <a:rPr lang="es-ES" altLang="en-US" smtClean="0"/>
              <a:t>Técnicas de Prototipado</a:t>
            </a:r>
            <a:endParaRPr lang="ca-ES" altLang="en-US" dirty="0"/>
          </a:p>
        </p:txBody>
      </p:sp>
    </p:spTree>
    <p:extLst>
      <p:ext uri="{BB962C8B-B14F-4D97-AF65-F5344CB8AC3E}">
        <p14:creationId xmlns:p14="http://schemas.microsoft.com/office/powerpoint/2010/main" xmlns="" val="3278616920"/>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en">
  <a:themeElements>
    <a:clrScheme name="Orige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e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e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85</TotalTime>
  <Words>2072</Words>
  <Application>Microsoft Office PowerPoint</Application>
  <PresentationFormat>Presentación en pantalla (4:3)</PresentationFormat>
  <Paragraphs>367</Paragraphs>
  <Slides>52</Slides>
  <Notes>3</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52</vt:i4>
      </vt:variant>
    </vt:vector>
  </HeadingPairs>
  <TitlesOfParts>
    <vt:vector size="55" baseType="lpstr">
      <vt:lpstr>Origen</vt:lpstr>
      <vt:lpstr>Fotografía de Photo Editor</vt:lpstr>
      <vt:lpstr>Documento</vt:lpstr>
      <vt:lpstr>Técnicas de Prototipado</vt:lpstr>
      <vt:lpstr>Breve descripción</vt:lpstr>
      <vt:lpstr>Modelo de proceso Diseño centrado en el usuario</vt:lpstr>
      <vt:lpstr>Prototipado</vt:lpstr>
      <vt:lpstr>Prototipado ¿Qué es un prototipo?</vt:lpstr>
      <vt:lpstr>Prototipos Razones de su uso</vt:lpstr>
      <vt:lpstr>Prototipo Clasificación</vt:lpstr>
      <vt:lpstr>Prototipos. Clasificación</vt:lpstr>
      <vt:lpstr>Prototipo Clasificación</vt:lpstr>
      <vt:lpstr>Prototipado Fases</vt:lpstr>
      <vt:lpstr>Algunas reflexiones !!!</vt:lpstr>
      <vt:lpstr>Algunas reflexiones !!!</vt:lpstr>
      <vt:lpstr>Bocetos</vt:lpstr>
      <vt:lpstr>Bocetos. Sketching</vt:lpstr>
      <vt:lpstr>Prototipo de papel</vt:lpstr>
      <vt:lpstr>Prototipo de papel</vt:lpstr>
      <vt:lpstr>Diapositiva 17</vt:lpstr>
      <vt:lpstr>Prototipo de papel.  Ejemplo Check-in hotel</vt:lpstr>
      <vt:lpstr>Prototipo en papel. Uso</vt:lpstr>
      <vt:lpstr>Diapositiva 20</vt:lpstr>
      <vt:lpstr>Prototipo de papel</vt:lpstr>
      <vt:lpstr>Prototipo de papel</vt:lpstr>
      <vt:lpstr>Diapositiva 23</vt:lpstr>
      <vt:lpstr>Prototipo de papel. Tools</vt:lpstr>
      <vt:lpstr>Prototipo de papel. Uso.</vt:lpstr>
      <vt:lpstr>Maquetas digitales</vt:lpstr>
      <vt:lpstr>Mapa (o storyboard) navegacional</vt:lpstr>
      <vt:lpstr>Mapa (o storyboard) navegacional</vt:lpstr>
      <vt:lpstr>Wireframes</vt:lpstr>
      <vt:lpstr>Wireframes</vt:lpstr>
      <vt:lpstr>Wireframes</vt:lpstr>
      <vt:lpstr>Wireframes</vt:lpstr>
      <vt:lpstr>Wireframes. Links de interés</vt:lpstr>
      <vt:lpstr>Reflexiones sobre el término “wireframe”</vt:lpstr>
      <vt:lpstr>Storyboard Ejemplo de storyboard actual y futuro</vt:lpstr>
      <vt:lpstr>Prototipando</vt:lpstr>
      <vt:lpstr>Prototipo en video</vt:lpstr>
      <vt:lpstr>Prototipo en video. Ejemplos</vt:lpstr>
      <vt:lpstr>Prototipo de software</vt:lpstr>
      <vt:lpstr>Prototipo de software. Vilars R.A.</vt:lpstr>
      <vt:lpstr>Escenario</vt:lpstr>
      <vt:lpstr>Escenarios</vt:lpstr>
      <vt:lpstr>Escenarios</vt:lpstr>
      <vt:lpstr>Escenario: uso de lenguaje natural</vt:lpstr>
      <vt:lpstr>Escenarios &amp; Casos de uso</vt:lpstr>
      <vt:lpstr>Resumen</vt:lpstr>
      <vt:lpstr>Bibliografía bàsica</vt:lpstr>
      <vt:lpstr>Documentos complementarios</vt:lpstr>
      <vt:lpstr>Links</vt:lpstr>
      <vt:lpstr>Diapositiva 50</vt:lpstr>
      <vt:lpstr>Resources</vt:lpstr>
      <vt:lpstr>Herramientas</vt:lpstr>
    </vt:vector>
  </TitlesOfParts>
  <Company>USB Cali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Administrator</dc:creator>
  <cp:lastModifiedBy>admin</cp:lastModifiedBy>
  <cp:revision>15</cp:revision>
  <cp:lastPrinted>2012-06-15T23:52:31Z</cp:lastPrinted>
  <dcterms:created xsi:type="dcterms:W3CDTF">2012-05-28T16:28:29Z</dcterms:created>
  <dcterms:modified xsi:type="dcterms:W3CDTF">2012-10-16T13:32:30Z</dcterms:modified>
</cp:coreProperties>
</file>